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08" r:id="rId4"/>
    <p:sldId id="279" r:id="rId5"/>
    <p:sldId id="282" r:id="rId6"/>
    <p:sldId id="324" r:id="rId7"/>
    <p:sldId id="281" r:id="rId8"/>
    <p:sldId id="325" r:id="rId9"/>
    <p:sldId id="283" r:id="rId10"/>
    <p:sldId id="286" r:id="rId11"/>
    <p:sldId id="321" r:id="rId12"/>
    <p:sldId id="280" r:id="rId13"/>
    <p:sldId id="278" r:id="rId14"/>
    <p:sldId id="261" r:id="rId15"/>
    <p:sldId id="326" r:id="rId16"/>
    <p:sldId id="287" r:id="rId17"/>
    <p:sldId id="271" r:id="rId18"/>
    <p:sldId id="288" r:id="rId19"/>
    <p:sldId id="327" r:id="rId20"/>
    <p:sldId id="262" r:id="rId21"/>
    <p:sldId id="269" r:id="rId22"/>
    <p:sldId id="264" r:id="rId23"/>
    <p:sldId id="273" r:id="rId24"/>
    <p:sldId id="294" r:id="rId25"/>
    <p:sldId id="297" r:id="rId26"/>
    <p:sldId id="302" r:id="rId27"/>
    <p:sldId id="320" r:id="rId28"/>
    <p:sldId id="317" r:id="rId29"/>
    <p:sldId id="304" r:id="rId30"/>
    <p:sldId id="307" r:id="rId31"/>
    <p:sldId id="266" r:id="rId32"/>
    <p:sldId id="305" r:id="rId33"/>
    <p:sldId id="267" r:id="rId34"/>
    <p:sldId id="309" r:id="rId35"/>
    <p:sldId id="312" r:id="rId36"/>
    <p:sldId id="314" r:id="rId37"/>
    <p:sldId id="323" r:id="rId38"/>
    <p:sldId id="313" r:id="rId39"/>
    <p:sldId id="263" r:id="rId40"/>
    <p:sldId id="310" r:id="rId41"/>
    <p:sldId id="292" r:id="rId42"/>
    <p:sldId id="322" r:id="rId43"/>
    <p:sldId id="328" r:id="rId44"/>
    <p:sldId id="329" r:id="rId45"/>
    <p:sldId id="330" r:id="rId46"/>
    <p:sldId id="331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1" clrIdx="0">
    <p:extLst>
      <p:ext uri="{19B8F6BF-5375-455C-9EA6-DF929625EA0E}">
        <p15:presenceInfo xmlns:p15="http://schemas.microsoft.com/office/powerpoint/2012/main" userId="multicamp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8T10:09:40.779" idx="1">
    <p:pos x="10" y="10"/>
    <p:text>첫번째 줄 given1,2가 나눠서 작성해야합니다.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8T10:09:40.779" idx="1">
    <p:pos x="10" y="10"/>
    <p:text>첫번째 줄 given1,2가 나눠서 작성해야합니다.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39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5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887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34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6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47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71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16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61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25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55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E6183-8C71-4F75-B874-74E192204623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76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화면 정의서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356343"/>
              </p:ext>
            </p:extLst>
          </p:nvPr>
        </p:nvGraphicFramePr>
        <p:xfrm>
          <a:off x="1615440" y="4201319"/>
          <a:ext cx="9410700" cy="1472315"/>
        </p:xfrm>
        <a:graphic>
          <a:graphicData uri="http://schemas.openxmlformats.org/drawingml/2006/table">
            <a:tbl>
              <a:tblPr/>
              <a:tblGrid>
                <a:gridCol w="2352675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30974802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version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effectLst/>
                        </a:rPr>
                        <a:t>작성자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effectLst/>
                        </a:rPr>
                        <a:t>날짜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0.1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신민호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>
                          <a:effectLst/>
                        </a:rPr>
                        <a:t>최초작성</a:t>
                      </a:r>
                      <a:r>
                        <a:rPr lang="en-US" altLang="ko-KR" sz="1400" dirty="0">
                          <a:effectLst/>
                        </a:rPr>
                        <a:t>. </a:t>
                      </a:r>
                      <a:r>
                        <a:rPr lang="ko-KR" altLang="en-US" sz="1400" dirty="0">
                          <a:effectLst/>
                        </a:rPr>
                        <a:t>각종 문제들이 적혀 있다</a:t>
                      </a:r>
                      <a:r>
                        <a:rPr lang="en-US" altLang="ko-KR" sz="14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2021.03.16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  <a:tr h="3140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0.5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신민호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피드백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2021.03.17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509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신민호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1</a:t>
                      </a:r>
                      <a:r>
                        <a:rPr lang="ko-KR" altLang="en-US" sz="1400" dirty="0" smtClean="0">
                          <a:effectLst/>
                        </a:rPr>
                        <a:t>차 완료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2021.03.19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56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36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200505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핀 번호 생성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15446"/>
              </p:ext>
            </p:extLst>
          </p:nvPr>
        </p:nvGraphicFramePr>
        <p:xfrm>
          <a:off x="8113394" y="1837293"/>
          <a:ext cx="3590926" cy="38949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599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핀 번호 입력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 smtClean="0"/>
                        <a:t>숫자만 입력 가능</a:t>
                      </a:r>
                      <a:endParaRPr lang="en-US" altLang="ko-KR" sz="12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 smtClean="0"/>
                        <a:t>타입이 숫자가 아닐 경우 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숫자를 입력하세요</a:t>
                      </a:r>
                      <a:r>
                        <a:rPr lang="en-US" altLang="ko-KR" sz="1200" baseline="0" dirty="0" smtClean="0"/>
                        <a:t>” </a:t>
                      </a:r>
                      <a:r>
                        <a:rPr lang="ko-KR" altLang="en-US" sz="1200" baseline="0" dirty="0" smtClean="0"/>
                        <a:t>메시지를 </a:t>
                      </a:r>
                      <a:r>
                        <a:rPr lang="ko-KR" altLang="en-US" sz="1200" baseline="0" dirty="0" err="1" smtClean="0"/>
                        <a:t>입력칸</a:t>
                      </a:r>
                      <a:r>
                        <a:rPr lang="ko-KR" altLang="en-US" sz="1200" baseline="0" dirty="0" smtClean="0"/>
                        <a:t> 아래에 출력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핀 번호 확인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일치 여부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완료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프로필 생성페이지로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6147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3189615" y="305514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십각형 6"/>
          <p:cNvSpPr/>
          <p:nvPr/>
        </p:nvSpPr>
        <p:spPr>
          <a:xfrm>
            <a:off x="3221709" y="480053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3189615" y="356005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28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755459"/>
              </p:ext>
            </p:extLst>
          </p:nvPr>
        </p:nvGraphicFramePr>
        <p:xfrm>
          <a:off x="1519860" y="1874183"/>
          <a:ext cx="9152280" cy="562834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497320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814400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2508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1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핀 번호 </a:t>
                      </a:r>
                      <a:r>
                        <a:rPr lang="ko-KR" altLang="en-US" sz="1100" dirty="0" smtClean="0"/>
                        <a:t>입력</a:t>
                      </a:r>
                      <a:r>
                        <a:rPr lang="en-US" altLang="ko-KR" sz="1100" dirty="0" smtClean="0"/>
                        <a:t>:</a:t>
                      </a:r>
                      <a:r>
                        <a:rPr lang="en-US" altLang="ko-KR" sz="1100" baseline="0" dirty="0" smtClean="0"/>
                        <a:t> YES/</a:t>
                      </a:r>
                    </a:p>
                    <a:p>
                      <a:r>
                        <a:rPr lang="ko-KR" altLang="en-US" sz="1100" baseline="0" dirty="0" smtClean="0"/>
                        <a:t>핀 번호 확인 입력</a:t>
                      </a:r>
                      <a:r>
                        <a:rPr lang="en-US" altLang="ko-KR" sz="1100" baseline="0" dirty="0" smtClean="0"/>
                        <a:t>:YES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 smtClean="0">
                          <a:effectLst/>
                        </a:rPr>
                        <a:t>핀번호</a:t>
                      </a:r>
                      <a:r>
                        <a:rPr lang="ko-KR" altLang="en-US" sz="1100" dirty="0" smtClean="0">
                          <a:effectLst/>
                        </a:rPr>
                        <a:t> 확인과 불일치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ko-KR" altLang="en-US" sz="1100" baseline="0" dirty="0" smtClean="0">
                          <a:effectLst/>
                        </a:rPr>
                        <a:t> </a:t>
                      </a:r>
                      <a:r>
                        <a:rPr lang="en-US" altLang="ko-KR" sz="1100" baseline="0" dirty="0" smtClean="0">
                          <a:effectLst/>
                        </a:rPr>
                        <a:t>“</a:t>
                      </a:r>
                      <a:r>
                        <a:rPr lang="ko-KR" altLang="en-US" sz="1100" baseline="0" dirty="0" err="1" smtClean="0">
                          <a:effectLst/>
                        </a:rPr>
                        <a:t>핀번호가</a:t>
                      </a:r>
                      <a:r>
                        <a:rPr lang="ko-KR" altLang="en-US" sz="1100" baseline="0" dirty="0" smtClean="0">
                          <a:effectLst/>
                        </a:rPr>
                        <a:t> 일치하지 </a:t>
                      </a:r>
                      <a:r>
                        <a:rPr lang="ko-KR" altLang="en-US" sz="1100" baseline="0" dirty="0" smtClean="0">
                          <a:effectLst/>
                        </a:rPr>
                        <a:t>않습니다</a:t>
                      </a:r>
                      <a:r>
                        <a:rPr lang="en-US" altLang="ko-KR" sz="1100" baseline="0" dirty="0" smtClean="0">
                          <a:effectLst/>
                        </a:rPr>
                        <a:t>” </a:t>
                      </a:r>
                      <a:r>
                        <a:rPr lang="ko-KR" altLang="en-US" sz="1100" baseline="0" dirty="0" smtClean="0">
                          <a:effectLst/>
                        </a:rPr>
                        <a:t>메시지 표시</a:t>
                      </a:r>
                      <a:endParaRPr lang="en-US" altLang="ko-KR" sz="1100" dirty="0" smtClean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11794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핀 번호 생성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89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02202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487922"/>
              </p:ext>
            </p:extLst>
          </p:nvPr>
        </p:nvGraphicFramePr>
        <p:xfrm>
          <a:off x="8113394" y="1837293"/>
          <a:ext cx="3590926" cy="41047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26389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826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시작페이지로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3510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이메일 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회원정보에 이메일 등록 여부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510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비밀번호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비밀번호 일치 여부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280483"/>
                  </a:ext>
                </a:extLst>
              </a:tr>
              <a:tr h="3510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자동 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자</a:t>
                      </a:r>
                      <a:r>
                        <a:rPr lang="ko-KR" altLang="en-US" sz="1200" baseline="0" dirty="0" smtClean="0"/>
                        <a:t>동 로그인 기능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503944"/>
                  </a:ext>
                </a:extLst>
              </a:tr>
              <a:tr h="3510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5. </a:t>
                      </a:r>
                      <a:r>
                        <a:rPr lang="ko-KR" altLang="en-US" sz="1200" dirty="0" smtClean="0"/>
                        <a:t>아이디 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아이디 저장 기능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172778"/>
                  </a:ext>
                </a:extLst>
              </a:tr>
              <a:tr h="3510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6. </a:t>
                      </a:r>
                      <a:r>
                        <a:rPr lang="ko-KR" altLang="en-US" sz="1200" dirty="0" smtClean="0"/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프로필이 없을 경우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프로필 생성 페이지로 이동 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프로필 선택 페이지로 이동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69245"/>
                  </a:ext>
                </a:extLst>
              </a:tr>
              <a:tr h="3510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73343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7" name="십각형 6"/>
          <p:cNvSpPr/>
          <p:nvPr/>
        </p:nvSpPr>
        <p:spPr>
          <a:xfrm>
            <a:off x="3226776" y="2631832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3226776" y="314408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3226776" y="399684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4247700" y="399684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1" name="십각형 10"/>
          <p:cNvSpPr/>
          <p:nvPr/>
        </p:nvSpPr>
        <p:spPr>
          <a:xfrm>
            <a:off x="732691" y="202809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십각형 11"/>
          <p:cNvSpPr/>
          <p:nvPr/>
        </p:nvSpPr>
        <p:spPr>
          <a:xfrm>
            <a:off x="3235568" y="450175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1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767302"/>
              </p:ext>
            </p:extLst>
          </p:nvPr>
        </p:nvGraphicFramePr>
        <p:xfrm>
          <a:off x="1519860" y="1874183"/>
          <a:ext cx="10184460" cy="2204752"/>
        </p:xfrm>
        <a:graphic>
          <a:graphicData uri="http://schemas.openxmlformats.org/drawingml/2006/table">
            <a:tbl>
              <a:tblPr/>
              <a:tblGrid>
                <a:gridCol w="801668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83367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626477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729792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3192851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1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아이디 입력 </a:t>
                      </a:r>
                      <a:r>
                        <a:rPr lang="en-US" altLang="ko-KR" sz="1100" dirty="0" smtClean="0">
                          <a:effectLst/>
                        </a:rPr>
                        <a:t>: YES, </a:t>
                      </a:r>
                      <a:r>
                        <a:rPr lang="ko-KR" altLang="en-US" sz="1100" dirty="0" smtClean="0">
                          <a:effectLst/>
                        </a:rPr>
                        <a:t>비밀번호입력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회원정보에 해당 이메일이 없을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/>
                        <a:t>- ”</a:t>
                      </a:r>
                      <a:r>
                        <a:rPr lang="ko-KR" altLang="en-US" sz="1100" dirty="0" smtClean="0"/>
                        <a:t>회원정보가 없습니다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 출력 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2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effectLst/>
                        </a:rPr>
                        <a:t>아이디 입력 </a:t>
                      </a:r>
                      <a:r>
                        <a:rPr lang="en-US" altLang="ko-KR" sz="1100" dirty="0" smtClean="0">
                          <a:effectLst/>
                        </a:rPr>
                        <a:t>: YES, </a:t>
                      </a:r>
                      <a:r>
                        <a:rPr lang="ko-KR" altLang="en-US" sz="1100" dirty="0" smtClean="0">
                          <a:effectLst/>
                        </a:rPr>
                        <a:t>비밀번호입력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이메일과 비밀번호가 일치하지 않을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/>
                        <a:t>- ”</a:t>
                      </a:r>
                      <a:r>
                        <a:rPr lang="ko-KR" altLang="en-US" sz="1100" dirty="0" smtClean="0"/>
                        <a:t>회원정보가 일치하지 않습니다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12405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82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395844"/>
              </p:ext>
            </p:extLst>
          </p:nvPr>
        </p:nvGraphicFramePr>
        <p:xfrm>
          <a:off x="8113394" y="1837293"/>
          <a:ext cx="3590926" cy="229100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650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로그아웃 버튼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dirty="0" smtClean="0">
                          <a:effectLst/>
                        </a:rPr>
                        <a:t>UI-A-1116</a:t>
                      </a:r>
                      <a:r>
                        <a:rPr lang="ko-KR" altLang="en-US" sz="1200" dirty="0" smtClean="0">
                          <a:effectLst/>
                        </a:rPr>
                        <a:t>로 이동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프로필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UI-B-1118</a:t>
                      </a:r>
                      <a:r>
                        <a:rPr lang="ko-KR" altLang="en-US" sz="1200" dirty="0" smtClean="0">
                          <a:effectLst/>
                        </a:rPr>
                        <a:t>로 이동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01319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프로필 생성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UI-B-1117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6" name="십각형 5"/>
          <p:cNvSpPr/>
          <p:nvPr/>
        </p:nvSpPr>
        <p:spPr>
          <a:xfrm>
            <a:off x="732691" y="202809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3891768" y="4167555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391779"/>
              </p:ext>
            </p:extLst>
          </p:nvPr>
        </p:nvGraphicFramePr>
        <p:xfrm>
          <a:off x="8113394" y="1837293"/>
          <a:ext cx="3590926" cy="229100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6507"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ko-KR" altLang="en-US" sz="1200" dirty="0" smtClean="0"/>
                        <a:t>아니오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취소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로그아웃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>
                          <a:effectLst/>
                        </a:rPr>
                        <a:t>시작페이지로 이동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500714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로그아웃 창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UI-B-1117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6" name="십각형 5"/>
          <p:cNvSpPr/>
          <p:nvPr/>
        </p:nvSpPr>
        <p:spPr>
          <a:xfrm>
            <a:off x="3090537" y="422265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4247700" y="422265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294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22254"/>
              </p:ext>
            </p:extLst>
          </p:nvPr>
        </p:nvGraphicFramePr>
        <p:xfrm>
          <a:off x="8113394" y="1837293"/>
          <a:ext cx="3590926" cy="38633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594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5315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dirty="0" smtClean="0">
                          <a:effectLst/>
                        </a:rPr>
                        <a:t>UI-B-1117</a:t>
                      </a:r>
                      <a:r>
                        <a:rPr lang="ko-KR" altLang="en-US" sz="1200" dirty="0" smtClean="0">
                          <a:effectLst/>
                        </a:rPr>
                        <a:t>로 이동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입력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 smtClean="0"/>
                        <a:t>한글 또는 영어로만 입력 가능</a:t>
                      </a:r>
                      <a:endParaRPr lang="en-US" altLang="ko-KR" sz="12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한글 또는 영어가 아닐 경우 이름 작성 칸 아래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한글 또는 영어로만 작성 가능해요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 메시지 출력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입력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UI-B-1119</a:t>
                      </a:r>
                      <a:r>
                        <a:rPr lang="ko-KR" altLang="en-US" sz="1200" dirty="0" smtClean="0">
                          <a:effectLst/>
                        </a:rPr>
                        <a:t>로 </a:t>
                      </a:r>
                      <a:r>
                        <a:rPr lang="ko-KR" altLang="en-US" sz="1200" dirty="0" smtClean="0"/>
                        <a:t>이동 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38215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닉네임 작성 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UI-B-1118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닉네임 작성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7" name="십각형 6"/>
          <p:cNvSpPr/>
          <p:nvPr/>
        </p:nvSpPr>
        <p:spPr>
          <a:xfrm>
            <a:off x="732691" y="202809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2801814" y="382352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3891768" y="521384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44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136279"/>
              </p:ext>
            </p:extLst>
          </p:nvPr>
        </p:nvGraphicFramePr>
        <p:xfrm>
          <a:off x="1519860" y="1874183"/>
          <a:ext cx="10184460" cy="2135605"/>
        </p:xfrm>
        <a:graphic>
          <a:graphicData uri="http://schemas.openxmlformats.org/drawingml/2006/table">
            <a:tbl>
              <a:tblPr/>
              <a:tblGrid>
                <a:gridCol w="801668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69687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2341477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151592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3192851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닉네임 입력 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나이 입력 </a:t>
                      </a:r>
                      <a:r>
                        <a:rPr lang="en-US" altLang="ko-KR" sz="1100" dirty="0" smtClean="0">
                          <a:effectLst/>
                        </a:rPr>
                        <a:t>:</a:t>
                      </a:r>
                      <a:r>
                        <a:rPr lang="en-US" altLang="ko-KR" sz="1100" baseline="0" dirty="0" smtClean="0">
                          <a:effectLst/>
                        </a:rPr>
                        <a:t>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닉네임 </a:t>
                      </a:r>
                      <a:r>
                        <a:rPr lang="en-US" altLang="ko-KR" sz="1100" dirty="0" smtClean="0">
                          <a:effectLst/>
                        </a:rPr>
                        <a:t>: </a:t>
                      </a:r>
                      <a:r>
                        <a:rPr lang="ko-KR" altLang="en-US" sz="1100" dirty="0" smtClean="0">
                          <a:effectLst/>
                        </a:rPr>
                        <a:t>숫자</a:t>
                      </a:r>
                      <a:r>
                        <a:rPr lang="en-US" altLang="ko-KR" sz="1100" dirty="0" smtClean="0">
                          <a:effectLst/>
                        </a:rPr>
                        <a:t>,</a:t>
                      </a:r>
                      <a:r>
                        <a:rPr lang="ko-KR" altLang="en-US" sz="1100" dirty="0" smtClean="0">
                          <a:effectLst/>
                        </a:rPr>
                        <a:t>영어</a:t>
                      </a:r>
                      <a:r>
                        <a:rPr lang="en-US" altLang="ko-KR" sz="1100" dirty="0" smtClean="0">
                          <a:effectLst/>
                        </a:rPr>
                        <a:t>(</a:t>
                      </a:r>
                      <a:r>
                        <a:rPr lang="ko-KR" altLang="en-US" sz="1100" dirty="0" smtClean="0">
                          <a:effectLst/>
                        </a:rPr>
                        <a:t>소문자</a:t>
                      </a:r>
                      <a:r>
                        <a:rPr lang="en-US" altLang="ko-KR" sz="1100" dirty="0" smtClean="0">
                          <a:effectLst/>
                        </a:rPr>
                        <a:t>,</a:t>
                      </a:r>
                      <a:r>
                        <a:rPr lang="ko-KR" altLang="en-US" sz="1100" dirty="0" smtClean="0">
                          <a:effectLst/>
                        </a:rPr>
                        <a:t>대문자</a:t>
                      </a:r>
                      <a:r>
                        <a:rPr lang="en-US" altLang="ko-KR" sz="1100" dirty="0" smtClean="0">
                          <a:effectLst/>
                        </a:rPr>
                        <a:t>) </a:t>
                      </a:r>
                      <a:r>
                        <a:rPr lang="ko-KR" altLang="en-US" sz="1100" dirty="0" smtClean="0">
                          <a:effectLst/>
                        </a:rPr>
                        <a:t>가 </a:t>
                      </a:r>
                      <a:r>
                        <a:rPr lang="ko-KR" altLang="en-US" sz="1100" dirty="0" err="1" smtClean="0">
                          <a:effectLst/>
                        </a:rPr>
                        <a:t>아닐경우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/>
                        <a:t>- “</a:t>
                      </a:r>
                      <a:r>
                        <a:rPr lang="ko-KR" altLang="en-US" sz="1100" dirty="0" smtClean="0"/>
                        <a:t>한글 또는 영어로만 입력 가능해요</a:t>
                      </a:r>
                      <a:r>
                        <a:rPr lang="en-US" altLang="ko-KR" sz="1100" dirty="0" smtClean="0"/>
                        <a:t>” </a:t>
                      </a:r>
                      <a:r>
                        <a:rPr lang="ko-KR" altLang="en-US" sz="1100" dirty="0" smtClean="0"/>
                        <a:t>메시지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83859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닉네임 작성 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UI-B-1118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닉네임 작성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141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216801"/>
              </p:ext>
            </p:extLst>
          </p:nvPr>
        </p:nvGraphicFramePr>
        <p:xfrm>
          <a:off x="8113394" y="1837293"/>
          <a:ext cx="3590926" cy="28575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978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1931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UI-B-1118</a:t>
                      </a:r>
                      <a:r>
                        <a:rPr lang="ko-KR" altLang="en-US" sz="1200" dirty="0" smtClean="0">
                          <a:effectLst/>
                        </a:rPr>
                        <a:t>로 </a:t>
                      </a:r>
                      <a:r>
                        <a:rPr lang="ko-KR" altLang="en-US" sz="1200" dirty="0" smtClean="0"/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입력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UI-B-1120</a:t>
                      </a:r>
                      <a:r>
                        <a:rPr lang="ko-KR" altLang="en-US" sz="1200" dirty="0" smtClean="0">
                          <a:effectLst/>
                        </a:rPr>
                        <a:t>로 이동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18492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나이</a:t>
                      </a:r>
                      <a:r>
                        <a:rPr lang="en-US" altLang="ko-KR" sz="1400" dirty="0" smtClean="0">
                          <a:effectLst/>
                        </a:rPr>
                        <a:t>, </a:t>
                      </a:r>
                      <a:r>
                        <a:rPr lang="ko-KR" altLang="en-US" sz="1400" dirty="0" err="1" smtClean="0">
                          <a:effectLst/>
                        </a:rPr>
                        <a:t>아바타</a:t>
                      </a:r>
                      <a:r>
                        <a:rPr lang="ko-KR" altLang="en-US" sz="1400" dirty="0" smtClean="0">
                          <a:effectLst/>
                        </a:rPr>
                        <a:t> </a:t>
                      </a:r>
                      <a:r>
                        <a:rPr lang="ko-KR" altLang="en-US" sz="1400" dirty="0" smtClean="0">
                          <a:effectLst/>
                        </a:rPr>
                        <a:t>선택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UI-B-1119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닉네임 작성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나이</a:t>
                      </a:r>
                      <a:r>
                        <a:rPr lang="en-US" altLang="ko-KR" sz="1400" dirty="0" smtClean="0">
                          <a:effectLst/>
                        </a:rPr>
                        <a:t>, </a:t>
                      </a:r>
                      <a:r>
                        <a:rPr lang="ko-KR" altLang="en-US" sz="1400" dirty="0" err="1" smtClean="0">
                          <a:effectLst/>
                        </a:rPr>
                        <a:t>아바타</a:t>
                      </a:r>
                      <a:r>
                        <a:rPr lang="ko-KR" altLang="en-US" sz="1400" dirty="0" smtClean="0">
                          <a:effectLst/>
                        </a:rPr>
                        <a:t> 선택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6" name="십각형 5"/>
          <p:cNvSpPr/>
          <p:nvPr/>
        </p:nvSpPr>
        <p:spPr>
          <a:xfrm>
            <a:off x="732691" y="202809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1693983" y="408729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3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730854"/>
              </p:ext>
            </p:extLst>
          </p:nvPr>
        </p:nvGraphicFramePr>
        <p:xfrm>
          <a:off x="8113394" y="1837293"/>
          <a:ext cx="3590926" cy="28575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978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1931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084564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프로필 생성 확인 창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UI-B-1119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닉네임 작성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나이</a:t>
                      </a:r>
                      <a:r>
                        <a:rPr lang="en-US" altLang="ko-KR" sz="1400" dirty="0" smtClean="0">
                          <a:effectLst/>
                        </a:rPr>
                        <a:t>, </a:t>
                      </a:r>
                      <a:r>
                        <a:rPr lang="ko-KR" altLang="en-US" sz="1400" dirty="0" err="1" smtClean="0">
                          <a:effectLst/>
                        </a:rPr>
                        <a:t>아바타</a:t>
                      </a:r>
                      <a:r>
                        <a:rPr lang="ko-KR" altLang="en-US" sz="1400" dirty="0" smtClean="0">
                          <a:effectLst/>
                        </a:rPr>
                        <a:t> 선택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6" name="십각형 5"/>
          <p:cNvSpPr/>
          <p:nvPr/>
        </p:nvSpPr>
        <p:spPr>
          <a:xfrm>
            <a:off x="732691" y="202809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1693983" y="408729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786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3989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870687"/>
              </p:ext>
            </p:extLst>
          </p:nvPr>
        </p:nvGraphicFramePr>
        <p:xfrm>
          <a:off x="1213341" y="601568"/>
          <a:ext cx="9096522" cy="4763507"/>
        </p:xfrm>
        <a:graphic>
          <a:graphicData uri="http://schemas.openxmlformats.org/drawingml/2006/table">
            <a:tbl>
              <a:tblPr/>
              <a:tblGrid>
                <a:gridCol w="1516087">
                  <a:extLst>
                    <a:ext uri="{9D8B030D-6E8A-4147-A177-3AD203B41FA5}">
                      <a16:colId xmlns:a16="http://schemas.microsoft.com/office/drawing/2014/main" val="863562177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4080921542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945458656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225685614"/>
                    </a:ext>
                  </a:extLst>
                </a:gridCol>
                <a:gridCol w="1765511">
                  <a:extLst>
                    <a:ext uri="{9D8B030D-6E8A-4147-A177-3AD203B41FA5}">
                      <a16:colId xmlns:a16="http://schemas.microsoft.com/office/drawing/2014/main" val="2612991923"/>
                    </a:ext>
                  </a:extLst>
                </a:gridCol>
                <a:gridCol w="1266663">
                  <a:extLst>
                    <a:ext uri="{9D8B030D-6E8A-4147-A177-3AD203B41FA5}">
                      <a16:colId xmlns:a16="http://schemas.microsoft.com/office/drawing/2014/main" val="3768694311"/>
                    </a:ext>
                  </a:extLst>
                </a:gridCol>
              </a:tblGrid>
              <a:tr h="36303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</a:rPr>
                        <a:t>대메뉴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</a:rPr>
                        <a:t>중메뉴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Screen 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Page title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설명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비고</a:t>
                      </a:r>
                      <a:r>
                        <a:rPr lang="en-US" altLang="ko-KR" sz="900" b="1" dirty="0">
                          <a:effectLst/>
                        </a:rPr>
                        <a:t>, </a:t>
                      </a:r>
                      <a:r>
                        <a:rPr lang="ko-KR" altLang="en-US" sz="900" b="1" dirty="0" err="1">
                          <a:effectLst/>
                        </a:rPr>
                        <a:t>관계화면</a:t>
                      </a:r>
                      <a:r>
                        <a:rPr lang="en-US" altLang="ko-KR" sz="900" b="1" dirty="0">
                          <a:effectLst/>
                        </a:rPr>
                        <a:t>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19648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effectLst/>
                      </a:endParaRPr>
                    </a:p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시작 페이지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UI-A-1110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계정 안내 페이지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최초 계정 </a:t>
                      </a:r>
                      <a:r>
                        <a:rPr lang="ko-KR" altLang="en-US" sz="900" dirty="0" err="1" smtClean="0">
                          <a:effectLst/>
                        </a:rPr>
                        <a:t>확인창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299375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</a:rPr>
                        <a:t>계정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회원 가입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UI-A-1111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</a:rPr>
                        <a:t>이메일 인증 </a:t>
                      </a:r>
                    </a:p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574041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</a:t>
                      </a:r>
                      <a:r>
                        <a:rPr lang="en-US" sz="900" baseline="0" dirty="0" smtClean="0">
                          <a:effectLst/>
                        </a:rPr>
                        <a:t>_A_1112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회원가입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</a:rPr>
                        <a:t>사용자 정보 입력 폼</a:t>
                      </a:r>
                    </a:p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</a:rPr>
                        <a:t>계정</a:t>
                      </a:r>
                    </a:p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61409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</a:t>
                      </a:r>
                      <a:r>
                        <a:rPr lang="en-US" altLang="ko-KR" sz="900" baseline="0" dirty="0" smtClean="0">
                          <a:effectLst/>
                        </a:rPr>
                        <a:t>_A_1113</a:t>
                      </a:r>
                      <a:endParaRPr lang="en-US" altLang="ko-KR" sz="900" dirty="0" smtClean="0">
                        <a:effectLst/>
                      </a:endParaRPr>
                    </a:p>
                    <a:p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성공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</a:t>
                      </a:r>
                      <a:r>
                        <a:rPr lang="ko-KR" altLang="en-US" sz="900" dirty="0" err="1" smtClean="0">
                          <a:effectLst/>
                        </a:rPr>
                        <a:t>성공창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886046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</a:t>
                      </a:r>
                      <a:r>
                        <a:rPr lang="en-US" altLang="ko-KR" sz="900" baseline="0" dirty="0" smtClean="0">
                          <a:effectLst/>
                        </a:rPr>
                        <a:t>_A_1114</a:t>
                      </a:r>
                      <a:endParaRPr lang="en-US" altLang="ko-KR" sz="900" dirty="0" smtClean="0">
                        <a:effectLst/>
                      </a:endParaRPr>
                    </a:p>
                    <a:p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실패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</a:t>
                      </a:r>
                      <a:r>
                        <a:rPr lang="ko-KR" altLang="en-US" sz="900" dirty="0" err="1" smtClean="0">
                          <a:effectLst/>
                        </a:rPr>
                        <a:t>실패창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017143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</a:t>
                      </a:r>
                      <a:r>
                        <a:rPr lang="en-US" altLang="ko-KR" sz="900" baseline="0" dirty="0" smtClean="0">
                          <a:effectLst/>
                        </a:rPr>
                        <a:t>_A_1115</a:t>
                      </a:r>
                      <a:endParaRPr lang="en-US" altLang="ko-KR" sz="900" dirty="0" smtClean="0">
                        <a:effectLst/>
                      </a:endParaRPr>
                    </a:p>
                    <a:p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핀 번호 생성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핀 번호 생성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835547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로그인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UI-A-1116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로그인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로그인 정보 입력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818625"/>
                  </a:ext>
                </a:extLst>
              </a:tr>
              <a:tr h="4337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프로필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프로필 생성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UI-B-1117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프로필 생성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프로필 정보 입력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542149"/>
                  </a:ext>
                </a:extLst>
              </a:tr>
              <a:tr h="43370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닉네임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UI–B-1118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닉네임 작성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닉네임 작성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739347"/>
                  </a:ext>
                </a:extLst>
              </a:tr>
              <a:tr h="43370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나이</a:t>
                      </a:r>
                      <a:r>
                        <a:rPr lang="en-US" altLang="ko-KR" sz="900" dirty="0" smtClean="0">
                          <a:effectLst/>
                        </a:rPr>
                        <a:t>, </a:t>
                      </a:r>
                      <a:r>
                        <a:rPr lang="ko-KR" altLang="en-US" sz="900" dirty="0" err="1" smtClean="0">
                          <a:effectLst/>
                        </a:rPr>
                        <a:t>아바타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</a:rPr>
                        <a:t>UI–B-1119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나이</a:t>
                      </a:r>
                      <a:r>
                        <a:rPr lang="en-US" altLang="ko-KR" sz="900" dirty="0" smtClean="0">
                          <a:effectLst/>
                        </a:rPr>
                        <a:t>, </a:t>
                      </a:r>
                      <a:r>
                        <a:rPr lang="ko-KR" altLang="en-US" sz="900" dirty="0" err="1" smtClean="0">
                          <a:effectLst/>
                        </a:rPr>
                        <a:t>아바타</a:t>
                      </a:r>
                      <a:r>
                        <a:rPr lang="ko-KR" altLang="en-US" sz="900" dirty="0" smtClean="0">
                          <a:effectLst/>
                        </a:rPr>
                        <a:t> 선택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나이 </a:t>
                      </a:r>
                      <a:r>
                        <a:rPr lang="en-US" altLang="ko-KR" sz="900" dirty="0" smtClean="0">
                          <a:effectLst/>
                        </a:rPr>
                        <a:t>, </a:t>
                      </a:r>
                      <a:r>
                        <a:rPr lang="ko-KR" altLang="en-US" sz="900" dirty="0" err="1" smtClean="0">
                          <a:effectLst/>
                        </a:rPr>
                        <a:t>아바타</a:t>
                      </a:r>
                      <a:r>
                        <a:rPr lang="ko-KR" altLang="en-US" sz="900" dirty="0" smtClean="0">
                          <a:effectLst/>
                        </a:rPr>
                        <a:t> 선택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030191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프로필 선택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UI-B-1122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프로필 선택 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프로필 선택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852341"/>
                  </a:ext>
                </a:extLst>
              </a:tr>
              <a:tr h="316766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관리자페이지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</a:rPr>
                        <a:t>UI-B-1123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관리자 페이지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 smtClean="0">
                          <a:effectLst/>
                        </a:rPr>
                        <a:t>계정별</a:t>
                      </a:r>
                      <a:r>
                        <a:rPr lang="ko-KR" altLang="en-US" sz="900" dirty="0" smtClean="0">
                          <a:effectLst/>
                        </a:rPr>
                        <a:t> 통계자료 및 환경 설정 </a:t>
                      </a:r>
                      <a:r>
                        <a:rPr lang="ko-KR" altLang="en-US" sz="900" dirty="0" err="1" smtClean="0">
                          <a:effectLst/>
                        </a:rPr>
                        <a:t>변경창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93467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80878" y="65874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스크린 목록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145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798449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프로필 선택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UI-B-1120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선택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13114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 생성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프로필 선택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이미지 클릭 시 메인페이지로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프로필 추가하기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프로필 생성 창으로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7" name="십각형 6"/>
          <p:cNvSpPr/>
          <p:nvPr/>
        </p:nvSpPr>
        <p:spPr>
          <a:xfrm>
            <a:off x="732691" y="202809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2146788" y="364001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3197468" y="532814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910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99762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홈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UI-C-1224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HOME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874148"/>
              </p:ext>
            </p:extLst>
          </p:nvPr>
        </p:nvGraphicFramePr>
        <p:xfrm>
          <a:off x="8113394" y="1817211"/>
          <a:ext cx="3590926" cy="50407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18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0491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600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60088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핀 번호 생성 창 띄움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60088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일기장 쓰기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일기장 쓰기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60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일기</a:t>
                      </a:r>
                      <a:r>
                        <a:rPr lang="ko-KR" altLang="en-US" sz="1200" baseline="0" dirty="0" smtClean="0"/>
                        <a:t> 목록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일기 목록 쓰기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60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단어장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단어장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60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내 프로필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내 프로필 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560088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5.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튜토리얼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튜토리얼</a:t>
                      </a:r>
                      <a:r>
                        <a:rPr lang="ko-KR" altLang="en-US" sz="1200" baseline="0" dirty="0" smtClean="0"/>
                        <a:t> 활성화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120844"/>
                  </a:ext>
                </a:extLst>
              </a:tr>
              <a:tr h="560088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6.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음량 조절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err="1" smtClean="0"/>
                        <a:t>음소거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토글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731926"/>
                  </a:ext>
                </a:extLst>
              </a:tr>
              <a:tr h="560088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7. </a:t>
                      </a:r>
                      <a:r>
                        <a:rPr lang="ko-KR" altLang="en-US" sz="1200" dirty="0" smtClean="0"/>
                        <a:t>설정 페이지 이동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부모님 페이지로 이동을 위한 </a:t>
                      </a:r>
                      <a:r>
                        <a:rPr lang="en-US" altLang="ko-KR" sz="1200" dirty="0" smtClean="0"/>
                        <a:t>PIN</a:t>
                      </a:r>
                      <a:r>
                        <a:rPr lang="ko-KR" altLang="en-US" sz="1200" dirty="0" smtClean="0"/>
                        <a:t>번호 입력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06994"/>
                  </a:ext>
                </a:extLst>
              </a:tr>
            </a:tbl>
          </a:graphicData>
        </a:graphic>
      </p:graphicFrame>
      <p:sp>
        <p:nvSpPr>
          <p:cNvPr id="6" name="십각형 5"/>
          <p:cNvSpPr/>
          <p:nvPr/>
        </p:nvSpPr>
        <p:spPr>
          <a:xfrm>
            <a:off x="732691" y="2028094"/>
            <a:ext cx="245892" cy="263769"/>
          </a:xfrm>
          <a:prstGeom prst="decagon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십각형 6"/>
          <p:cNvSpPr/>
          <p:nvPr/>
        </p:nvSpPr>
        <p:spPr>
          <a:xfrm>
            <a:off x="1720360" y="2848709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1720360" y="354832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1720360" y="500992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1720360" y="427912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십각형 10"/>
          <p:cNvSpPr/>
          <p:nvPr/>
        </p:nvSpPr>
        <p:spPr>
          <a:xfrm>
            <a:off x="6387786" y="565931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2" name="십각형 11"/>
          <p:cNvSpPr/>
          <p:nvPr/>
        </p:nvSpPr>
        <p:spPr>
          <a:xfrm>
            <a:off x="6876482" y="565931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3" name="십각형 12"/>
          <p:cNvSpPr/>
          <p:nvPr/>
        </p:nvSpPr>
        <p:spPr>
          <a:xfrm>
            <a:off x="7362091" y="565931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68504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이미지 업로드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6654498" cy="4159061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074292"/>
              </p:ext>
            </p:extLst>
          </p:nvPr>
        </p:nvGraphicFramePr>
        <p:xfrm>
          <a:off x="8113394" y="1817211"/>
          <a:ext cx="3590926" cy="5036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18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0491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1. </a:t>
                      </a:r>
                      <a:r>
                        <a:rPr lang="ko-KR" altLang="en-US" sz="900" dirty="0" smtClean="0"/>
                        <a:t>뒤로 가기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- </a:t>
                      </a:r>
                      <a:r>
                        <a:rPr lang="en-US" altLang="ko-KR" sz="900" dirty="0" smtClean="0">
                          <a:effectLst/>
                        </a:rPr>
                        <a:t>UI-C-1224</a:t>
                      </a:r>
                      <a:r>
                        <a:rPr lang="ko-KR" altLang="en-US" sz="900" dirty="0" smtClean="0"/>
                        <a:t>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2.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이미지 업로드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이미지 업로드 방법</a:t>
                      </a:r>
                      <a:endParaRPr lang="en-US" altLang="ko-KR" sz="900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aseline="0" dirty="0" smtClean="0"/>
                        <a:t>   -  </a:t>
                      </a:r>
                      <a:r>
                        <a:rPr lang="ko-KR" altLang="en-US" sz="900" baseline="0" dirty="0" smtClean="0"/>
                        <a:t>촬영 모드 </a:t>
                      </a:r>
                      <a:r>
                        <a:rPr lang="en-US" altLang="ko-KR" sz="900" baseline="0" dirty="0" smtClean="0"/>
                        <a:t>,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aseline="0" dirty="0" smtClean="0"/>
                        <a:t>   -  </a:t>
                      </a:r>
                      <a:r>
                        <a:rPr lang="ko-KR" altLang="en-US" sz="900" baseline="0" dirty="0" smtClean="0"/>
                        <a:t>사진 업로드</a:t>
                      </a:r>
                      <a:r>
                        <a:rPr lang="en-US" altLang="ko-KR" sz="900" baseline="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이미지 업로드 시 이미지 </a:t>
                      </a:r>
                      <a:r>
                        <a:rPr lang="ko-KR" altLang="en-US" sz="900" baseline="0" dirty="0" err="1" smtClean="0"/>
                        <a:t>캡셔닝될</a:t>
                      </a:r>
                      <a:r>
                        <a:rPr lang="ko-KR" altLang="en-US" sz="900" baseline="0" dirty="0" smtClean="0"/>
                        <a:t> 동안 로딩 창 표시</a:t>
                      </a:r>
                      <a:endParaRPr lang="en-US" altLang="ko-KR" sz="9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이미지 </a:t>
                      </a:r>
                      <a:r>
                        <a:rPr lang="ko-KR" altLang="en-US" sz="900" baseline="0" dirty="0" err="1" smtClean="0"/>
                        <a:t>캡셔닝</a:t>
                      </a:r>
                      <a:r>
                        <a:rPr lang="ko-KR" altLang="en-US" sz="900" baseline="0" dirty="0" smtClean="0"/>
                        <a:t> 가능 여부 판단 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smtClean="0"/>
                        <a:t>불가 시 재 업로드 요청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3.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단어 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클릭 시 뒤집어지며 한글 뜻이 보임</a:t>
                      </a:r>
                      <a:endParaRPr lang="en-US" altLang="ko-KR" sz="9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최대 </a:t>
                      </a:r>
                      <a:r>
                        <a:rPr lang="en-US" altLang="ko-KR" sz="900" baseline="0" dirty="0" smtClean="0"/>
                        <a:t>8</a:t>
                      </a:r>
                      <a:r>
                        <a:rPr lang="ko-KR" altLang="en-US" sz="900" baseline="0" dirty="0" smtClean="0"/>
                        <a:t>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4.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확성기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해당 단어 발음 소리 들림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5.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단어장에 추가하기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작성하기 버튼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체크된 단어를 단어장에 추가 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6.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작성하기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 smtClean="0"/>
                        <a:t>-  </a:t>
                      </a:r>
                      <a:r>
                        <a:rPr lang="ko-KR" altLang="en-US" sz="900" dirty="0" smtClean="0"/>
                        <a:t>작성 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85412084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945731926"/>
                  </a:ext>
                </a:extLst>
              </a:tr>
            </a:tbl>
          </a:graphicData>
        </a:graphic>
      </p:graphicFrame>
      <p:sp>
        <p:nvSpPr>
          <p:cNvPr id="7" name="십각형 6"/>
          <p:cNvSpPr/>
          <p:nvPr/>
        </p:nvSpPr>
        <p:spPr>
          <a:xfrm>
            <a:off x="744414" y="197827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1767252" y="4689232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2747009" y="1978269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2992901" y="553036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1" name="십각형 10"/>
          <p:cNvSpPr/>
          <p:nvPr/>
        </p:nvSpPr>
        <p:spPr>
          <a:xfrm>
            <a:off x="3472960" y="469216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983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509532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HOME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087859"/>
              </p:ext>
            </p:extLst>
          </p:nvPr>
        </p:nvGraphicFramePr>
        <p:xfrm>
          <a:off x="1519860" y="1874183"/>
          <a:ext cx="9152280" cy="4640590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0676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이미지 업로드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이미지 </a:t>
                      </a:r>
                      <a:r>
                        <a:rPr lang="ko-KR" altLang="en-US" sz="1100" dirty="0" err="1" smtClean="0">
                          <a:effectLst/>
                        </a:rPr>
                        <a:t>캡셔닝</a:t>
                      </a:r>
                      <a:r>
                        <a:rPr lang="ko-KR" altLang="en-US" sz="1100" dirty="0" smtClean="0">
                          <a:effectLst/>
                        </a:rPr>
                        <a:t> 불가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이미지 </a:t>
                      </a:r>
                      <a:r>
                        <a:rPr lang="ko-KR" altLang="en-US" sz="1100" baseline="0" dirty="0" err="1" smtClean="0">
                          <a:effectLst/>
                        </a:rPr>
                        <a:t>재업로드</a:t>
                      </a:r>
                      <a:r>
                        <a:rPr lang="ko-KR" altLang="en-US" sz="1100" baseline="0" dirty="0" smtClean="0">
                          <a:effectLst/>
                        </a:rPr>
                        <a:t> 요청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2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이미지 업로드 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 - </a:t>
                      </a:r>
                      <a:r>
                        <a:rPr lang="ko-KR" altLang="en-US" sz="1100" dirty="0" smtClean="0">
                          <a:effectLst/>
                        </a:rPr>
                        <a:t>이미지 업로드 요청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331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3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단어장에 추가하기 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단어 체크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체크된 단어가 이미 중복된 단어일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“</a:t>
                      </a:r>
                      <a:r>
                        <a:rPr lang="ko-KR" altLang="en-US" sz="1100" dirty="0" smtClean="0">
                          <a:effectLst/>
                        </a:rPr>
                        <a:t>이미 단어가 있습니다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smtClean="0">
                          <a:effectLst/>
                        </a:rPr>
                        <a:t>내 단어장에 추가하기 버튼 아래 팝업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06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4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단어장에 추가하기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r>
                        <a:rPr lang="en-US" altLang="ko-KR" sz="1100" baseline="0" dirty="0" smtClean="0">
                          <a:effectLst/>
                        </a:rPr>
                        <a:t> / </a:t>
                      </a:r>
                      <a:r>
                        <a:rPr lang="ko-KR" altLang="en-US" sz="1100" baseline="0" dirty="0" smtClean="0">
                          <a:effectLst/>
                        </a:rPr>
                        <a:t>단어 체크 </a:t>
                      </a:r>
                      <a:r>
                        <a:rPr lang="en-US" altLang="ko-KR" sz="1100" baseline="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체크된 단어가 없을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“</a:t>
                      </a:r>
                      <a:r>
                        <a:rPr lang="ko-KR" altLang="en-US" sz="1100" dirty="0" smtClean="0">
                          <a:effectLst/>
                        </a:rPr>
                        <a:t>단어를 선택하세요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smtClean="0">
                          <a:effectLst/>
                        </a:rPr>
                        <a:t>내 단어장에 추가하기 버튼 아래 팝업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4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5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6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7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8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0354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9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10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44936" marR="44936" marT="22468" marB="2246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5906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5075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11768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이미지 작성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3420300" cy="21376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80" y="1837293"/>
            <a:ext cx="3420300" cy="21376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955" y="4216122"/>
            <a:ext cx="3416645" cy="2135403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836614"/>
              </p:ext>
            </p:extLst>
          </p:nvPr>
        </p:nvGraphicFramePr>
        <p:xfrm>
          <a:off x="8113394" y="1817211"/>
          <a:ext cx="3590926" cy="457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18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0491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1.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이미지 업로드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 smtClean="0"/>
                        <a:t>카메라 기능 켜짐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2.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이미지 업로드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내 앨범에도 업로드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85412084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945731926"/>
                  </a:ext>
                </a:extLst>
              </a:tr>
            </a:tbl>
          </a:graphicData>
        </a:graphic>
      </p:graphicFrame>
      <p:sp>
        <p:nvSpPr>
          <p:cNvPr id="10" name="십각형 9"/>
          <p:cNvSpPr/>
          <p:nvPr/>
        </p:nvSpPr>
        <p:spPr>
          <a:xfrm>
            <a:off x="1559301" y="242636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십각형 10"/>
          <p:cNvSpPr/>
          <p:nvPr/>
        </p:nvSpPr>
        <p:spPr>
          <a:xfrm>
            <a:off x="2392680" y="242636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973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870202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내용 작성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472965"/>
              </p:ext>
            </p:extLst>
          </p:nvPr>
        </p:nvGraphicFramePr>
        <p:xfrm>
          <a:off x="8113394" y="1817211"/>
          <a:ext cx="3590926" cy="45200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18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0491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4649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426499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1. </a:t>
                      </a:r>
                      <a:r>
                        <a:rPr lang="ko-KR" altLang="en-US" sz="900" dirty="0" smtClean="0"/>
                        <a:t>뒤로 가기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메인페이지로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4264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2. </a:t>
                      </a:r>
                      <a:r>
                        <a:rPr lang="ko-KR" altLang="en-US" sz="900" dirty="0" smtClean="0"/>
                        <a:t>문법 </a:t>
                      </a:r>
                      <a:r>
                        <a:rPr lang="ko-KR" altLang="en-US" sz="900" dirty="0" smtClean="0"/>
                        <a:t>체크</a:t>
                      </a:r>
                      <a:endParaRPr lang="ko-KR" altLang="en-US" sz="900" dirty="0" smtClean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작성된 문장 문법 체크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문법 오류 발생 시 일기 저장 불가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34828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3. </a:t>
                      </a:r>
                      <a:r>
                        <a:rPr lang="ko-KR" altLang="en-US" sz="900" dirty="0" smtClean="0"/>
                        <a:t>단어 체크 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이전 페이지에서 업로드한 단어 고정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426499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4. </a:t>
                      </a:r>
                      <a:r>
                        <a:rPr lang="ko-KR" altLang="en-US" sz="900" dirty="0" smtClean="0"/>
                        <a:t>확성기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발음 소리 켜짐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426499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5. </a:t>
                      </a:r>
                      <a:r>
                        <a:rPr lang="ko-KR" altLang="en-US" sz="900" dirty="0" smtClean="0"/>
                        <a:t>작성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내장된 안드로이드 키보드 켜짐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5348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854120844"/>
                  </a:ext>
                </a:extLst>
              </a:tr>
              <a:tr h="426499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945731926"/>
                  </a:ext>
                </a:extLst>
              </a:tr>
              <a:tr h="426499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944777237"/>
                  </a:ext>
                </a:extLst>
              </a:tr>
              <a:tr h="426499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2767605417"/>
                  </a:ext>
                </a:extLst>
              </a:tr>
            </a:tbl>
          </a:graphicData>
        </a:graphic>
      </p:graphicFrame>
      <p:sp>
        <p:nvSpPr>
          <p:cNvPr id="9" name="십각형 8"/>
          <p:cNvSpPr/>
          <p:nvPr/>
        </p:nvSpPr>
        <p:spPr>
          <a:xfrm>
            <a:off x="744414" y="197827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6154614" y="197827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1" name="십각형 10"/>
          <p:cNvSpPr/>
          <p:nvPr/>
        </p:nvSpPr>
        <p:spPr>
          <a:xfrm>
            <a:off x="1855762" y="301104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2" name="십각형 11"/>
          <p:cNvSpPr/>
          <p:nvPr/>
        </p:nvSpPr>
        <p:spPr>
          <a:xfrm>
            <a:off x="2919045" y="496179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5" name="십각형 14"/>
          <p:cNvSpPr/>
          <p:nvPr/>
        </p:nvSpPr>
        <p:spPr>
          <a:xfrm>
            <a:off x="3713284" y="301104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702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889952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HOME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899482"/>
              </p:ext>
            </p:extLst>
          </p:nvPr>
        </p:nvGraphicFramePr>
        <p:xfrm>
          <a:off x="1519860" y="1874183"/>
          <a:ext cx="9152280" cy="4250011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0676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내용 작성 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“</a:t>
                      </a:r>
                      <a:r>
                        <a:rPr lang="ko-KR" altLang="en-US" sz="1100" dirty="0" smtClean="0">
                          <a:effectLst/>
                        </a:rPr>
                        <a:t>내용을 작성하세요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err="1" smtClean="0">
                          <a:effectLst/>
                        </a:rPr>
                        <a:t>팝업창</a:t>
                      </a:r>
                      <a:r>
                        <a:rPr lang="ko-KR" altLang="en-US" sz="1100" dirty="0" smtClean="0">
                          <a:effectLst/>
                        </a:rPr>
                        <a:t> 생성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2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aseline="0" dirty="0" smtClean="0">
                          <a:effectLst/>
                        </a:rPr>
                        <a:t>내용 작성 </a:t>
                      </a:r>
                      <a:r>
                        <a:rPr lang="en-US" altLang="ko-KR" sz="1100" baseline="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메인페이지로 이동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06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3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>
                          <a:effectLst/>
                        </a:rPr>
                        <a:t>내용 작성 </a:t>
                      </a:r>
                      <a:r>
                        <a:rPr lang="en-US" altLang="ko-KR" sz="1100" baseline="0" dirty="0" smtClean="0">
                          <a:effectLst/>
                        </a:rPr>
                        <a:t>: YES</a:t>
                      </a:r>
                      <a:endParaRPr lang="en-US" altLang="ko-KR" sz="1100" dirty="0" smtClean="0">
                        <a:effectLst/>
                      </a:endParaRPr>
                    </a:p>
                    <a:p>
                      <a:r>
                        <a:rPr lang="en-US" altLang="ko-KR" sz="1100" dirty="0" smtClean="0">
                          <a:effectLst/>
                        </a:rPr>
                        <a:t>/ </a:t>
                      </a:r>
                      <a:r>
                        <a:rPr lang="ko-KR" altLang="en-US" sz="1100" dirty="0" smtClean="0">
                          <a:effectLst/>
                        </a:rPr>
                        <a:t>문법 검사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오류 잔재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일기 저장 버튼 클릭 시 오류를 수정하세요 팝업 창 표시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4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>
                          <a:effectLst/>
                        </a:rPr>
                        <a:t>내용 작성 </a:t>
                      </a:r>
                      <a:r>
                        <a:rPr lang="en-US" altLang="ko-KR" sz="1100" baseline="0" dirty="0" smtClean="0">
                          <a:effectLst/>
                        </a:rPr>
                        <a:t>: YES</a:t>
                      </a:r>
                      <a:endParaRPr lang="en-US" altLang="ko-KR" sz="1100" dirty="0" smtClean="0">
                        <a:effectLst/>
                      </a:endParaRPr>
                    </a:p>
                    <a:p>
                      <a:r>
                        <a:rPr lang="en-US" altLang="ko-KR" sz="1100" dirty="0" smtClean="0">
                          <a:effectLst/>
                        </a:rPr>
                        <a:t>/ </a:t>
                      </a:r>
                      <a:r>
                        <a:rPr lang="ko-KR" altLang="en-US" sz="1100" dirty="0" smtClean="0">
                          <a:effectLst/>
                        </a:rPr>
                        <a:t>문법 검사 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 </a:t>
                      </a:r>
                      <a:r>
                        <a:rPr lang="ko-KR" altLang="en-US" sz="1100" dirty="0" smtClean="0">
                          <a:effectLst/>
                        </a:rPr>
                        <a:t>일기 저장 버튼 클릭 시 문법 체크를 하세요</a:t>
                      </a:r>
                      <a:r>
                        <a:rPr lang="ko-KR" altLang="en-US" sz="1100" baseline="0" dirty="0" smtClean="0">
                          <a:effectLst/>
                        </a:rPr>
                        <a:t> 팝업 창 표시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5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6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7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8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0354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9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10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44936" marR="44936" marT="22468" marB="2246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5906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6389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20402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문법 체크 </a:t>
                      </a:r>
                      <a:r>
                        <a:rPr lang="en-US" altLang="ko-KR" sz="1400" dirty="0" smtClean="0">
                          <a:effectLst/>
                        </a:rPr>
                        <a:t>(</a:t>
                      </a:r>
                      <a:r>
                        <a:rPr lang="ko-KR" altLang="en-US" sz="1400" smtClean="0">
                          <a:effectLst/>
                        </a:rPr>
                        <a:t>합칠 예정</a:t>
                      </a:r>
                      <a:r>
                        <a:rPr lang="en-US" altLang="ko-KR" sz="1400" dirty="0" smtClean="0">
                          <a:effectLst/>
                        </a:rPr>
                        <a:t>)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UI-C-1230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138399"/>
            <a:ext cx="5085093" cy="31781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23" y="2138399"/>
            <a:ext cx="5294098" cy="330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65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0064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내용 저장 </a:t>
                      </a:r>
                      <a:r>
                        <a:rPr lang="ko-KR" altLang="en-US" sz="1400" dirty="0" err="1" smtClean="0">
                          <a:effectLst/>
                        </a:rPr>
                        <a:t>모달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760485"/>
            <a:ext cx="3426021" cy="20840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660" y="2753000"/>
            <a:ext cx="3358476" cy="2099047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537617"/>
              </p:ext>
            </p:extLst>
          </p:nvPr>
        </p:nvGraphicFramePr>
        <p:xfrm>
          <a:off x="8298033" y="1826004"/>
          <a:ext cx="3590926" cy="457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18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0491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 smtClean="0"/>
                        <a:t>취소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취소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일기 목록 페이지로 이동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저장 됨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나가기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클릭 시</a:t>
                      </a:r>
                      <a:r>
                        <a:rPr lang="ko-KR" altLang="en-US" sz="1200" baseline="0" dirty="0" smtClean="0"/>
                        <a:t> 메인페이지로 이동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저장 안됨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돌아오기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창 닫기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85412084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945731926"/>
                  </a:ext>
                </a:extLst>
              </a:tr>
            </a:tbl>
          </a:graphicData>
        </a:graphic>
      </p:graphicFrame>
      <p:sp>
        <p:nvSpPr>
          <p:cNvPr id="10" name="십각형 9"/>
          <p:cNvSpPr/>
          <p:nvPr/>
        </p:nvSpPr>
        <p:spPr>
          <a:xfrm>
            <a:off x="1691186" y="374683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십각형 10"/>
          <p:cNvSpPr/>
          <p:nvPr/>
        </p:nvSpPr>
        <p:spPr>
          <a:xfrm>
            <a:off x="2278883" y="373056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2" name="십각형 11"/>
          <p:cNvSpPr/>
          <p:nvPr/>
        </p:nvSpPr>
        <p:spPr>
          <a:xfrm>
            <a:off x="5230817" y="3746839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십각형 12"/>
          <p:cNvSpPr/>
          <p:nvPr/>
        </p:nvSpPr>
        <p:spPr>
          <a:xfrm>
            <a:off x="5785338" y="3746839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64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64690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목록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UI-C-1234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 목록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292215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546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2363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메인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환경설정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핀 번호 확인 창 출력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일기</a:t>
                      </a:r>
                      <a:r>
                        <a:rPr lang="ko-KR" altLang="en-US" sz="1200" baseline="0" dirty="0" smtClean="0"/>
                        <a:t> 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일기 디테일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해당 월 클릭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해당 월 일기리스트로 나열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71796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5. </a:t>
                      </a:r>
                      <a:r>
                        <a:rPr lang="ko-KR" altLang="en-US" sz="1200" dirty="0" smtClean="0"/>
                        <a:t>해당 월 클릭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다음 월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</a:tbl>
          </a:graphicData>
        </a:graphic>
      </p:graphicFrame>
      <p:sp>
        <p:nvSpPr>
          <p:cNvPr id="6" name="십각형 5"/>
          <p:cNvSpPr/>
          <p:nvPr/>
        </p:nvSpPr>
        <p:spPr>
          <a:xfrm>
            <a:off x="744414" y="197827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십각형 6"/>
          <p:cNvSpPr/>
          <p:nvPr/>
        </p:nvSpPr>
        <p:spPr>
          <a:xfrm>
            <a:off x="995872" y="5673969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2123048" y="311407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6875876" y="183729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7209691" y="567397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77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3989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584619"/>
              </p:ext>
            </p:extLst>
          </p:nvPr>
        </p:nvGraphicFramePr>
        <p:xfrm>
          <a:off x="1213341" y="601567"/>
          <a:ext cx="9096522" cy="7056455"/>
        </p:xfrm>
        <a:graphic>
          <a:graphicData uri="http://schemas.openxmlformats.org/drawingml/2006/table">
            <a:tbl>
              <a:tblPr/>
              <a:tblGrid>
                <a:gridCol w="1516087">
                  <a:extLst>
                    <a:ext uri="{9D8B030D-6E8A-4147-A177-3AD203B41FA5}">
                      <a16:colId xmlns:a16="http://schemas.microsoft.com/office/drawing/2014/main" val="863562177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4080921542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945458656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225685614"/>
                    </a:ext>
                  </a:extLst>
                </a:gridCol>
                <a:gridCol w="1514619">
                  <a:extLst>
                    <a:ext uri="{9D8B030D-6E8A-4147-A177-3AD203B41FA5}">
                      <a16:colId xmlns:a16="http://schemas.microsoft.com/office/drawing/2014/main" val="2612991923"/>
                    </a:ext>
                  </a:extLst>
                </a:gridCol>
                <a:gridCol w="1517555">
                  <a:extLst>
                    <a:ext uri="{9D8B030D-6E8A-4147-A177-3AD203B41FA5}">
                      <a16:colId xmlns:a16="http://schemas.microsoft.com/office/drawing/2014/main" val="3768694311"/>
                    </a:ext>
                  </a:extLst>
                </a:gridCol>
              </a:tblGrid>
              <a:tr h="367259">
                <a:tc>
                  <a:txBody>
                    <a:bodyPr/>
                    <a:lstStyle/>
                    <a:p>
                      <a:pPr algn="ctr"/>
                      <a:endParaRPr lang="ko-KR" altLang="en-US" sz="900" b="1" dirty="0" err="1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</a:rPr>
                        <a:t>중메뉴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Screen 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Page title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설명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비고</a:t>
                      </a:r>
                      <a:r>
                        <a:rPr lang="en-US" altLang="ko-KR" sz="900" b="1" dirty="0">
                          <a:effectLst/>
                        </a:rPr>
                        <a:t>, </a:t>
                      </a:r>
                      <a:r>
                        <a:rPr lang="ko-KR" altLang="en-US" sz="900" b="1" dirty="0" err="1">
                          <a:effectLst/>
                        </a:rPr>
                        <a:t>관계화면</a:t>
                      </a:r>
                      <a:r>
                        <a:rPr lang="en-US" altLang="ko-KR" sz="900" b="1" dirty="0">
                          <a:effectLst/>
                        </a:rPr>
                        <a:t>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19648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</a:rPr>
                        <a:t>메인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en-US" altLang="ko-KR" sz="900" dirty="0" smtClean="0">
                          <a:effectLst/>
                        </a:rPr>
                        <a:t>Home</a:t>
                      </a:r>
                      <a:r>
                        <a:rPr lang="en-US" altLang="ko-KR" sz="900" baseline="0" dirty="0" smtClean="0">
                          <a:effectLst/>
                        </a:rPr>
                        <a:t>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UI-C-1124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홈 페이지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홈페이지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574041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일기 쓰기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이미지 업로드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이미지 업로드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799731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내용 작성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이미지 작성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818625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</a:rPr>
                        <a:t>일기 내용 작성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934673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일기 문법 체크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372488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endParaRPr lang="ko-KR" altLang="en-US" sz="90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일기 단어 추천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15557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일기</a:t>
                      </a:r>
                      <a:r>
                        <a:rPr lang="ko-KR" altLang="en-US" sz="900" baseline="0" dirty="0" smtClean="0">
                          <a:effectLst/>
                        </a:rPr>
                        <a:t> 내용 저장 </a:t>
                      </a:r>
                      <a:r>
                        <a:rPr lang="ko-KR" altLang="en-US" sz="900" baseline="0" dirty="0" err="1" smtClean="0">
                          <a:effectLst/>
                        </a:rPr>
                        <a:t>모달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310908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일기 내용 작성 뒤로 가기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417119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목록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목록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목록 조회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319929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디테일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디테일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60169"/>
                  </a:ext>
                </a:extLst>
              </a:tr>
              <a:tr h="358239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단어장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내 단어장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저장한 단어 알파벳 순으로 나열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807183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단어장 </a:t>
                      </a:r>
                      <a:r>
                        <a:rPr lang="en-US" altLang="ko-KR" sz="900" dirty="0" smtClean="0">
                          <a:effectLst/>
                        </a:rPr>
                        <a:t>(</a:t>
                      </a:r>
                      <a:r>
                        <a:rPr lang="ko-KR" altLang="en-US" sz="900" dirty="0" smtClean="0">
                          <a:effectLst/>
                        </a:rPr>
                        <a:t>영어</a:t>
                      </a:r>
                      <a:r>
                        <a:rPr lang="en-US" altLang="ko-KR" sz="900" dirty="0" smtClean="0">
                          <a:effectLst/>
                        </a:rPr>
                        <a:t>)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단어 뜻</a:t>
                      </a:r>
                      <a:r>
                        <a:rPr lang="en-US" altLang="ko-KR" sz="900" dirty="0" smtClean="0">
                          <a:effectLst/>
                        </a:rPr>
                        <a:t>, </a:t>
                      </a:r>
                      <a:r>
                        <a:rPr lang="ko-KR" altLang="en-US" sz="900" dirty="0" smtClean="0">
                          <a:effectLst/>
                        </a:rPr>
                        <a:t>품사</a:t>
                      </a:r>
                      <a:r>
                        <a:rPr lang="en-US" altLang="ko-KR" sz="900" dirty="0" smtClean="0">
                          <a:effectLst/>
                        </a:rPr>
                        <a:t>,</a:t>
                      </a:r>
                      <a:r>
                        <a:rPr lang="ko-KR" altLang="en-US" sz="900" dirty="0" smtClean="0">
                          <a:effectLst/>
                        </a:rPr>
                        <a:t>예시 나열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192725"/>
                  </a:ext>
                </a:extLst>
              </a:tr>
              <a:tr h="29273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내 프로필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단어장 </a:t>
                      </a:r>
                      <a:r>
                        <a:rPr lang="en-US" altLang="ko-KR" sz="900" dirty="0" smtClean="0">
                          <a:effectLst/>
                        </a:rPr>
                        <a:t>(</a:t>
                      </a:r>
                      <a:r>
                        <a:rPr lang="ko-KR" altLang="en-US" sz="900" dirty="0" smtClean="0">
                          <a:effectLst/>
                        </a:rPr>
                        <a:t>한글</a:t>
                      </a:r>
                      <a:r>
                        <a:rPr lang="en-US" altLang="ko-KR" sz="900" dirty="0" smtClean="0">
                          <a:effectLst/>
                        </a:rPr>
                        <a:t>)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한글</a:t>
                      </a:r>
                      <a:r>
                        <a:rPr lang="en-US" altLang="ko-KR" sz="900" dirty="0" smtClean="0">
                          <a:effectLst/>
                        </a:rPr>
                        <a:t>,</a:t>
                      </a:r>
                      <a:r>
                        <a:rPr lang="en-US" altLang="ko-KR" sz="900" baseline="0" dirty="0" smtClean="0">
                          <a:effectLst/>
                        </a:rPr>
                        <a:t> </a:t>
                      </a:r>
                      <a:r>
                        <a:rPr lang="ko-KR" altLang="en-US" sz="900" baseline="0" dirty="0" smtClean="0">
                          <a:effectLst/>
                        </a:rPr>
                        <a:t>영어 예시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419720"/>
                  </a:ext>
                </a:extLst>
              </a:tr>
              <a:tr h="358239">
                <a:tc>
                  <a:txBody>
                    <a:bodyPr/>
                    <a:lstStyle/>
                    <a:p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내 프로필 안내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baseline="0" dirty="0" smtClean="0">
                          <a:effectLst/>
                        </a:rPr>
                        <a:t>캐릭터 목소리 설정 창</a:t>
                      </a:r>
                      <a:endParaRPr lang="en-US" altLang="ko-KR" sz="900" baseline="0" dirty="0" smtClean="0">
                        <a:effectLst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baseline="0" dirty="0" smtClean="0">
                          <a:effectLst/>
                        </a:rPr>
                        <a:t>프로필 사진 변경 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155152"/>
                  </a:ext>
                </a:extLst>
              </a:tr>
              <a:tr h="273341">
                <a:tc>
                  <a:txBody>
                    <a:bodyPr/>
                    <a:lstStyle/>
                    <a:p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내 프로필 캐릭터 변경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effectLst/>
                        </a:rPr>
                        <a:t>프로필 사진 변경 창</a:t>
                      </a:r>
                      <a:endParaRPr lang="en-US" altLang="ko-KR" sz="900" baseline="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511329"/>
                  </a:ext>
                </a:extLst>
              </a:tr>
              <a:tr h="358239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내 프로필 목소리 변경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effectLst/>
                        </a:rPr>
                        <a:t>캐릭터 목소리 설정 창</a:t>
                      </a:r>
                      <a:endParaRPr lang="ko-KR" altLang="en-US" sz="900" dirty="0" smtClean="0">
                        <a:effectLst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378016"/>
                  </a:ext>
                </a:extLst>
              </a:tr>
              <a:tr h="216190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환경설정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환경설정 안내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036999"/>
                  </a:ext>
                </a:extLst>
              </a:tr>
              <a:tr h="256303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작성한 일기 조회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907231"/>
                  </a:ext>
                </a:extLst>
              </a:tr>
              <a:tr h="216190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비밀번호 변경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032117"/>
                  </a:ext>
                </a:extLst>
              </a:tr>
              <a:tr h="288443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핀 번호 변경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761941"/>
                  </a:ext>
                </a:extLst>
              </a:tr>
              <a:tr h="216190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핀 번호 인증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67136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80878" y="65874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스크린 목록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8251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747351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디테일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 목록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868916"/>
              </p:ext>
            </p:extLst>
          </p:nvPr>
        </p:nvGraphicFramePr>
        <p:xfrm>
          <a:off x="8113394" y="1817211"/>
          <a:ext cx="3590926" cy="28575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일기 목록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일기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다른 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해당 일 일기 디테일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다음 일기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해당 일 일기로 나열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744414" y="197827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1019760" y="5662245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7224345" y="566224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036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646909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867747"/>
              </p:ext>
            </p:extLst>
          </p:nvPr>
        </p:nvGraphicFramePr>
        <p:xfrm>
          <a:off x="8113394" y="1817211"/>
          <a:ext cx="3590926" cy="34975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66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1643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</a:t>
                      </a:r>
                      <a:r>
                        <a:rPr lang="ko-KR" altLang="en-US" sz="1200" baseline="0" dirty="0" err="1" smtClean="0"/>
                        <a:t>메인페이지</a:t>
                      </a:r>
                      <a:r>
                        <a:rPr lang="ko-KR" altLang="en-US" sz="1200" baseline="0" dirty="0" smtClean="0"/>
                        <a:t>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알파벳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UI-C-1237</a:t>
                      </a:r>
                      <a:r>
                        <a:rPr lang="ko-KR" altLang="en-US" sz="1200" dirty="0" smtClean="0">
                          <a:effectLst/>
                        </a:rPr>
                        <a:t>로 이동 </a:t>
                      </a:r>
                      <a:r>
                        <a:rPr lang="en-US" altLang="ko-KR" sz="1200" dirty="0" smtClean="0">
                          <a:effectLst/>
                        </a:rPr>
                        <a:t>(</a:t>
                      </a:r>
                      <a:r>
                        <a:rPr lang="ko-KR" altLang="en-US" sz="1200" dirty="0" smtClean="0">
                          <a:effectLst/>
                        </a:rPr>
                        <a:t>해당 알파벳으로 시작하는 단어</a:t>
                      </a:r>
                      <a:r>
                        <a:rPr lang="ko-KR" altLang="en-US" sz="1200" baseline="0" dirty="0" smtClean="0">
                          <a:effectLst/>
                        </a:rPr>
                        <a:t> 목록</a:t>
                      </a:r>
                      <a:r>
                        <a:rPr lang="en-US" altLang="ko-KR" sz="1200" baseline="0" dirty="0" smtClean="0">
                          <a:effectLst/>
                        </a:rPr>
                        <a:t>)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sp>
        <p:nvSpPr>
          <p:cNvPr id="8" name="십각형 7"/>
          <p:cNvSpPr/>
          <p:nvPr/>
        </p:nvSpPr>
        <p:spPr>
          <a:xfrm>
            <a:off x="744414" y="197827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990306" y="249197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25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330919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r>
                        <a:rPr lang="en-US" altLang="ko-KR" sz="1400" dirty="0" smtClean="0">
                          <a:effectLst/>
                        </a:rPr>
                        <a:t>(</a:t>
                      </a:r>
                      <a:r>
                        <a:rPr lang="ko-KR" altLang="en-US" sz="1400" dirty="0" smtClean="0">
                          <a:effectLst/>
                        </a:rPr>
                        <a:t>영어</a:t>
                      </a:r>
                      <a:r>
                        <a:rPr lang="en-US" altLang="ko-KR" sz="1400" dirty="0" smtClean="0">
                          <a:effectLst/>
                        </a:rPr>
                        <a:t>)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UI-C-1237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452392"/>
              </p:ext>
            </p:extLst>
          </p:nvPr>
        </p:nvGraphicFramePr>
        <p:xfrm>
          <a:off x="8113394" y="1817211"/>
          <a:ext cx="3590926" cy="287718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674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4235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메인 페이지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카드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클릭 시 단어에 대한 정보 확인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뜻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품사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예시 문장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911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346556"/>
            <a:ext cx="3372868" cy="23478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989" y="2346557"/>
            <a:ext cx="3518814" cy="2347843"/>
          </a:xfrm>
          <a:prstGeom prst="rect">
            <a:avLst/>
          </a:prstGeom>
        </p:spPr>
      </p:pic>
      <p:sp>
        <p:nvSpPr>
          <p:cNvPr id="8" name="십각형 7"/>
          <p:cNvSpPr/>
          <p:nvPr/>
        </p:nvSpPr>
        <p:spPr>
          <a:xfrm>
            <a:off x="524754" y="234655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885091" y="299203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02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920784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내 프로필 안내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709375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82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3227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메인페이지로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목소리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내 프로필 목소리 변경 </a:t>
                      </a:r>
                      <a:r>
                        <a:rPr lang="ko-KR" altLang="en-US" sz="1200" dirty="0" smtClean="0"/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프로필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 smtClean="0">
                          <a:effectLst/>
                        </a:rPr>
                        <a:t>내 프로필 캐릭터변경으로 이동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200" dirty="0" smtClean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8" name="십각형 7"/>
          <p:cNvSpPr/>
          <p:nvPr/>
        </p:nvSpPr>
        <p:spPr>
          <a:xfrm>
            <a:off x="762146" y="196848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2269734" y="306459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4882808" y="306459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84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42786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내 프로필 목소리 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UI-C-1240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724003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메인페이지로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목소리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- </a:t>
                      </a:r>
                      <a:r>
                        <a:rPr lang="ko-KR" altLang="en-US" sz="1200" baseline="0" dirty="0" smtClean="0"/>
                        <a:t>음성 변경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캐릭터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 smtClean="0"/>
                        <a:t>캐릭터 변경</a:t>
                      </a:r>
                      <a:endParaRPr lang="en-US" altLang="ko-KR" sz="12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2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401189"/>
            <a:ext cx="3552456" cy="20851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955" y="2401189"/>
            <a:ext cx="3336314" cy="2085196"/>
          </a:xfrm>
          <a:prstGeom prst="rect">
            <a:avLst/>
          </a:prstGeom>
        </p:spPr>
      </p:pic>
      <p:sp>
        <p:nvSpPr>
          <p:cNvPr id="8" name="십각형 7"/>
          <p:cNvSpPr/>
          <p:nvPr/>
        </p:nvSpPr>
        <p:spPr>
          <a:xfrm>
            <a:off x="647700" y="2401189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1199930" y="318001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5055723" y="318001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66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94456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핀 번호 인증 </a:t>
                      </a:r>
                      <a:r>
                        <a:rPr lang="en-US" altLang="ko-KR" sz="1400" dirty="0" smtClean="0">
                          <a:effectLst/>
                        </a:rPr>
                        <a:t>(</a:t>
                      </a:r>
                      <a:r>
                        <a:rPr lang="ko-KR" altLang="en-US" sz="1400" dirty="0" smtClean="0">
                          <a:effectLst/>
                        </a:rPr>
                        <a:t>수정 필요</a:t>
                      </a:r>
                      <a:r>
                        <a:rPr lang="en-US" altLang="ko-KR" sz="1400" dirty="0" smtClean="0">
                          <a:effectLst/>
                        </a:rPr>
                        <a:t>)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062831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환경설정으로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dirty="0" smtClean="0"/>
                        <a:t>핀 번호 인증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핀 번호 일치 여부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프로필 변경하기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dirty="0" smtClean="0"/>
                        <a:t>프로필 선택 페이지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3"/>
            <a:ext cx="7200000" cy="4499999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744981" y="201432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십각형 6"/>
          <p:cNvSpPr/>
          <p:nvPr/>
        </p:nvSpPr>
        <p:spPr>
          <a:xfrm>
            <a:off x="3270739" y="279977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3270739" y="339982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07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22885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환경설정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581474"/>
              </p:ext>
            </p:extLst>
          </p:nvPr>
        </p:nvGraphicFramePr>
        <p:xfrm>
          <a:off x="8113394" y="1817211"/>
          <a:ext cx="3590926" cy="4251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54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9555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 smtClean="0"/>
                        <a:t>메인페이지로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작성한 일기 조회 </a:t>
                      </a:r>
                      <a:r>
                        <a:rPr lang="en-US" altLang="ko-KR" sz="1200" dirty="0" smtClean="0"/>
                        <a:t>=&gt; </a:t>
                      </a:r>
                      <a:r>
                        <a:rPr lang="ko-KR" altLang="en-US" sz="1200" dirty="0" smtClean="0"/>
                        <a:t>일기 검사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aseline="0" dirty="0" smtClean="0"/>
                        <a:t>프로필 별 도장 없는 일기 조회 페이지로 이동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aseline="0" dirty="0" smtClean="0"/>
                        <a:t>도장이 찍히지않은 페이지가 먼저 보임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통계 보기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후 순위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통계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핀 번호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핀 번호 변경으로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비밀번호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>
                          <a:effectLst/>
                        </a:rPr>
                        <a:t>비밀번호 변경으로 이동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5. </a:t>
                      </a:r>
                      <a:r>
                        <a:rPr lang="ko-KR" altLang="en-US" sz="1200" dirty="0" smtClean="0"/>
                        <a:t>프로필 삭제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프로필 삭제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37955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2"/>
            <a:ext cx="7200000" cy="4500000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744981" y="201432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십각형 6"/>
          <p:cNvSpPr/>
          <p:nvPr/>
        </p:nvSpPr>
        <p:spPr>
          <a:xfrm>
            <a:off x="3556081" y="337100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3556081" y="374685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3556081" y="412270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3556081" y="4498561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1" name="십각형 10"/>
          <p:cNvSpPr/>
          <p:nvPr/>
        </p:nvSpPr>
        <p:spPr>
          <a:xfrm>
            <a:off x="3556081" y="299514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27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비밀번호 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HOME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613134"/>
              </p:ext>
            </p:extLst>
          </p:nvPr>
        </p:nvGraphicFramePr>
        <p:xfrm>
          <a:off x="1519860" y="1874183"/>
          <a:ext cx="9152280" cy="4417651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0676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핀 번호 입력</a:t>
                      </a:r>
                      <a:r>
                        <a:rPr lang="en-US" altLang="ko-KR" sz="1100" dirty="0" smtClean="0">
                          <a:effectLst/>
                        </a:rPr>
                        <a:t>:</a:t>
                      </a:r>
                      <a:r>
                        <a:rPr lang="en-US" altLang="ko-KR" sz="1100" baseline="0" dirty="0" smtClean="0">
                          <a:effectLst/>
                        </a:rPr>
                        <a:t> Yes  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비밀번호가 일치하지 않을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 “</a:t>
                      </a:r>
                      <a:r>
                        <a:rPr lang="ko-KR" altLang="en-US" sz="1100" dirty="0" smtClean="0">
                          <a:effectLst/>
                        </a:rPr>
                        <a:t>핀 번호가 올바르지 않습니다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smtClean="0">
                          <a:effectLst/>
                        </a:rPr>
                        <a:t>를</a:t>
                      </a:r>
                      <a:r>
                        <a:rPr lang="ko-KR" altLang="en-US" sz="1100" baseline="0" dirty="0" smtClean="0">
                          <a:effectLst/>
                        </a:rPr>
                        <a:t> 핀 번호</a:t>
                      </a:r>
                      <a:r>
                        <a:rPr lang="ko-KR" altLang="en-US" sz="1100" dirty="0" smtClean="0">
                          <a:effectLst/>
                        </a:rPr>
                        <a:t> 입력 칸 아래에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2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핀 번호 입력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“</a:t>
                      </a:r>
                      <a:r>
                        <a:rPr lang="ko-KR" altLang="en-US" sz="1100" dirty="0" smtClean="0">
                          <a:effectLst/>
                        </a:rPr>
                        <a:t>핀 번호를 입력하세요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smtClean="0">
                          <a:effectLst/>
                        </a:rPr>
                        <a:t>메시지 출력</a:t>
                      </a: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06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3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4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5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6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7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8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0354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9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10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44936" marR="44936" marT="22468" marB="2246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5906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9374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301367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작성한 일기 조회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UI-C-1243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327780"/>
              </p:ext>
            </p:extLst>
          </p:nvPr>
        </p:nvGraphicFramePr>
        <p:xfrm>
          <a:off x="8113394" y="1817211"/>
          <a:ext cx="3590926" cy="28575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 </a:t>
                      </a:r>
                      <a:r>
                        <a:rPr lang="ko-KR" altLang="en-US" sz="1200" dirty="0" smtClean="0"/>
                        <a:t>환경 설정 페이지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프로필 선택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프로필 변경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3"/>
            <a:ext cx="7200000" cy="4499999"/>
          </a:xfrm>
          <a:prstGeom prst="rect">
            <a:avLst/>
          </a:prstGeom>
        </p:spPr>
      </p:pic>
      <p:sp>
        <p:nvSpPr>
          <p:cNvPr id="7" name="십각형 6"/>
          <p:cNvSpPr/>
          <p:nvPr/>
        </p:nvSpPr>
        <p:spPr>
          <a:xfrm>
            <a:off x="744981" y="201432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2031589" y="3531711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500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799324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관리자 페이지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UI-B-1123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err="1" smtClean="0">
                          <a:effectLst/>
                        </a:rPr>
                        <a:t>메인페이지</a:t>
                      </a:r>
                      <a:r>
                        <a:rPr lang="ko-KR" altLang="en-US" sz="1400" dirty="0" smtClean="0">
                          <a:effectLst/>
                        </a:rPr>
                        <a:t>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부모님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718537"/>
              </p:ext>
            </p:extLst>
          </p:nvPr>
        </p:nvGraphicFramePr>
        <p:xfrm>
          <a:off x="8113394" y="1817211"/>
          <a:ext cx="3590926" cy="28575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환경 설정으로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아이 데이터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후 순위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단어 개수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발음 유사도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일기 달력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</a:t>
                      </a:r>
                      <a:r>
                        <a:rPr lang="ko-KR" altLang="en-US" sz="1200" dirty="0" smtClean="0"/>
                        <a:t> 사용된 단어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후 순위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사용된 모든 단어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중북</a:t>
                      </a:r>
                      <a:r>
                        <a:rPr lang="en-US" altLang="ko-KR" sz="1200" dirty="0" smtClean="0"/>
                        <a:t>x)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단어장에 추가한 단어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단어장에 추가한 </a:t>
                      </a:r>
                      <a:r>
                        <a:rPr lang="ko-KR" altLang="en-US" sz="1200" dirty="0" err="1" smtClean="0"/>
                        <a:t>단어수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날짜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단어 수 나열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7" name="십각형 6"/>
          <p:cNvSpPr/>
          <p:nvPr/>
        </p:nvSpPr>
        <p:spPr>
          <a:xfrm>
            <a:off x="744981" y="201432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1137643" y="370919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3420986" y="370538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5634343" y="370538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494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241648"/>
              </p:ext>
            </p:extLst>
          </p:nvPr>
        </p:nvGraphicFramePr>
        <p:xfrm>
          <a:off x="358140" y="345599"/>
          <a:ext cx="11346180" cy="645001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34020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시작 페이지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UI-A-1110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097355"/>
              </p:ext>
            </p:extLst>
          </p:nvPr>
        </p:nvGraphicFramePr>
        <p:xfrm>
          <a:off x="8113394" y="1837293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4172921512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600756955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38509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1.</a:t>
                      </a:r>
                      <a:r>
                        <a:rPr lang="ko-KR" altLang="en-US" sz="1200" dirty="0" smtClean="0"/>
                        <a:t>회원가입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회원가입 페이지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64245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2.</a:t>
                      </a:r>
                      <a:r>
                        <a:rPr lang="ko-KR" altLang="en-US" sz="1200" dirty="0" smtClean="0"/>
                        <a:t>로그인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로그인 페이지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91973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80456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37476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49074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2372"/>
            <a:ext cx="7200000" cy="4500000"/>
          </a:xfrm>
          <a:prstGeom prst="rect">
            <a:avLst/>
          </a:prstGeom>
        </p:spPr>
      </p:pic>
      <p:sp>
        <p:nvSpPr>
          <p:cNvPr id="10" name="십각형 9"/>
          <p:cNvSpPr/>
          <p:nvPr/>
        </p:nvSpPr>
        <p:spPr>
          <a:xfrm>
            <a:off x="3253153" y="341990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십각형 11"/>
          <p:cNvSpPr/>
          <p:nvPr/>
        </p:nvSpPr>
        <p:spPr>
          <a:xfrm>
            <a:off x="3253153" y="417634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53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48644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핀 번호 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901897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 </a:t>
                      </a:r>
                      <a:r>
                        <a:rPr lang="ko-KR" altLang="en-US" sz="1200" baseline="0" dirty="0" smtClean="0"/>
                        <a:t>메인 페이지로 이동</a:t>
                      </a:r>
                      <a:r>
                        <a:rPr lang="ko-KR" altLang="en-US" sz="1200" dirty="0" smtClean="0"/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핀 번호 입력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dirty="0" smtClean="0"/>
                        <a:t>  숫자 </a:t>
                      </a:r>
                      <a:r>
                        <a:rPr lang="en-US" altLang="ko-KR" sz="1200" dirty="0" smtClean="0"/>
                        <a:t>6</a:t>
                      </a:r>
                      <a:r>
                        <a:rPr lang="ko-KR" altLang="en-US" sz="1200" dirty="0" smtClean="0"/>
                        <a:t>자리 입력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변경 완료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메인페이지로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3"/>
            <a:ext cx="7200000" cy="4499999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744981" y="201432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십각형 6"/>
          <p:cNvSpPr/>
          <p:nvPr/>
        </p:nvSpPr>
        <p:spPr>
          <a:xfrm>
            <a:off x="3283027" y="283212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3283027" y="395540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00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18418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비밀번호 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UI-C-1244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환경설정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636786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환경 설정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현재 비밀번호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올바른 비밀번호 일치 여부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변경 비밀번호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영문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숫자 포함한 </a:t>
                      </a:r>
                      <a:r>
                        <a:rPr lang="en-US" altLang="ko-KR" sz="1200" dirty="0" smtClean="0"/>
                        <a:t>6</a:t>
                      </a:r>
                      <a:r>
                        <a:rPr lang="ko-KR" altLang="en-US" sz="1200" dirty="0" smtClean="0"/>
                        <a:t>자 이상 글자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변경 비밀번호 확인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변경 비밀번호와 일치 여부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5. </a:t>
                      </a:r>
                      <a:r>
                        <a:rPr lang="ko-KR" altLang="en-US" sz="1200" dirty="0" smtClean="0"/>
                        <a:t>변경 완료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환경 설정 페이지로 변경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비밀번호 변경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2"/>
            <a:ext cx="7200000" cy="4500000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744981" y="201432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십각형 6"/>
          <p:cNvSpPr/>
          <p:nvPr/>
        </p:nvSpPr>
        <p:spPr>
          <a:xfrm>
            <a:off x="3236408" y="419064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3236408" y="3091662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3236408" y="367442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3236408" y="497453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37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87021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비밀번호 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HOME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05489"/>
              </p:ext>
            </p:extLst>
          </p:nvPr>
        </p:nvGraphicFramePr>
        <p:xfrm>
          <a:off x="1519860" y="1874183"/>
          <a:ext cx="9152280" cy="4536213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0676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현재 비밀번호 입력</a:t>
                      </a:r>
                      <a:r>
                        <a:rPr lang="en-US" altLang="ko-KR" sz="1100" dirty="0" smtClean="0">
                          <a:effectLst/>
                        </a:rPr>
                        <a:t>:</a:t>
                      </a:r>
                      <a:r>
                        <a:rPr lang="en-US" altLang="ko-KR" sz="1100" baseline="0" dirty="0" smtClean="0">
                          <a:effectLst/>
                        </a:rPr>
                        <a:t> Yes  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비밀번호가 일치하지 않을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 “</a:t>
                      </a:r>
                      <a:r>
                        <a:rPr lang="ko-KR" altLang="en-US" sz="1100" dirty="0" smtClean="0">
                          <a:effectLst/>
                        </a:rPr>
                        <a:t>비밀번호가 올바르지 않습니다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smtClean="0">
                          <a:effectLst/>
                        </a:rPr>
                        <a:t>를 비밀번호 입력 칸 아래에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2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현재 비밀번호 입력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r>
                        <a:rPr lang="en-US" altLang="ko-KR" sz="1100" baseline="0" dirty="0" smtClean="0">
                          <a:effectLst/>
                        </a:rPr>
                        <a:t> / </a:t>
                      </a:r>
                      <a:r>
                        <a:rPr lang="ko-KR" altLang="en-US" sz="1100" baseline="0" dirty="0" smtClean="0">
                          <a:effectLst/>
                        </a:rPr>
                        <a:t>변경 비밀번호 입력 </a:t>
                      </a:r>
                      <a:r>
                        <a:rPr lang="en-US" altLang="ko-KR" sz="1100" baseline="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“</a:t>
                      </a:r>
                      <a:r>
                        <a:rPr lang="ko-KR" altLang="en-US" sz="1100" dirty="0" smtClean="0">
                          <a:effectLst/>
                        </a:rPr>
                        <a:t>비밀번호를 입력하세요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smtClean="0">
                          <a:effectLst/>
                        </a:rPr>
                        <a:t>메시지 출력</a:t>
                      </a:r>
                      <a:endParaRPr lang="en-US" altLang="ko-KR" sz="1100" dirty="0" smtClean="0">
                        <a:effectLst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</a:t>
                      </a:r>
                      <a:r>
                        <a:rPr lang="ko-KR" altLang="en-US" sz="1100" dirty="0" smtClean="0">
                          <a:effectLst/>
                        </a:rPr>
                        <a:t>영문</a:t>
                      </a:r>
                      <a:r>
                        <a:rPr lang="en-US" altLang="ko-KR" sz="1100" dirty="0" smtClean="0">
                          <a:effectLst/>
                        </a:rPr>
                        <a:t>, </a:t>
                      </a:r>
                      <a:r>
                        <a:rPr lang="ko-KR" altLang="en-US" sz="1100" dirty="0" smtClean="0">
                          <a:effectLst/>
                        </a:rPr>
                        <a:t>숫자 </a:t>
                      </a:r>
                      <a:r>
                        <a:rPr lang="en-US" altLang="ko-KR" sz="1100" dirty="0" smtClean="0">
                          <a:effectLst/>
                        </a:rPr>
                        <a:t>6</a:t>
                      </a:r>
                      <a:r>
                        <a:rPr lang="ko-KR" altLang="en-US" sz="1100" dirty="0" smtClean="0">
                          <a:effectLst/>
                        </a:rPr>
                        <a:t>개 이상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06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3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effectLst/>
                        </a:rPr>
                        <a:t>현재 비밀번호 입력</a:t>
                      </a:r>
                      <a:r>
                        <a:rPr lang="en-US" altLang="ko-KR" sz="1100" dirty="0" smtClean="0">
                          <a:effectLst/>
                        </a:rPr>
                        <a:t>:</a:t>
                      </a:r>
                      <a:r>
                        <a:rPr lang="en-US" altLang="ko-KR" sz="1100" baseline="0" dirty="0" smtClean="0">
                          <a:effectLst/>
                        </a:rPr>
                        <a:t> YES / </a:t>
                      </a:r>
                      <a:r>
                        <a:rPr lang="ko-KR" altLang="en-US" sz="1100" baseline="0" dirty="0" smtClean="0">
                          <a:effectLst/>
                        </a:rPr>
                        <a:t>변경 비밀번호</a:t>
                      </a:r>
                      <a:r>
                        <a:rPr lang="en-US" altLang="ko-KR" sz="1100" baseline="0" dirty="0" smtClean="0">
                          <a:effectLst/>
                        </a:rPr>
                        <a:t>:YES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변경 비밀번호가 일치하지 않을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“</a:t>
                      </a:r>
                      <a:r>
                        <a:rPr lang="ko-KR" altLang="en-US" sz="1100" dirty="0" smtClean="0">
                          <a:effectLst/>
                        </a:rPr>
                        <a:t>비밀번호가 일치하지않습니다</a:t>
                      </a:r>
                      <a:r>
                        <a:rPr lang="en-US" altLang="ko-KR" sz="1100" dirty="0" smtClean="0">
                          <a:effectLst/>
                        </a:rPr>
                        <a:t>”</a:t>
                      </a:r>
                      <a:r>
                        <a:rPr lang="ko-KR" altLang="en-US" sz="1100" dirty="0" smtClean="0">
                          <a:effectLst/>
                        </a:rPr>
                        <a:t>를 비밀번호</a:t>
                      </a:r>
                      <a:r>
                        <a:rPr lang="ko-KR" altLang="en-US" sz="1100" baseline="0" dirty="0" smtClean="0">
                          <a:effectLst/>
                        </a:rPr>
                        <a:t> 확인 창 아래에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4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5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6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7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8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0354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9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10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44936" marR="44936" marT="22468" marB="2246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5906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2428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비밀번호 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UI-C-1244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환경설정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088947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튜토리얼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다시보기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- </a:t>
                      </a:r>
                      <a:r>
                        <a:rPr lang="ko-KR" altLang="en-US" sz="1200" baseline="0" dirty="0" err="1" smtClean="0"/>
                        <a:t>튜토리얼</a:t>
                      </a:r>
                      <a:r>
                        <a:rPr lang="ko-KR" altLang="en-US" sz="1200" baseline="0" dirty="0" smtClean="0"/>
                        <a:t> 확인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2"/>
            <a:ext cx="7200000" cy="4500000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7191501" y="1817211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453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비밀번호 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UI-C-1244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환경설정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422968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다음</a:t>
                      </a:r>
                      <a:r>
                        <a:rPr lang="ko-KR" altLang="en-US" sz="1200" baseline="0" dirty="0" smtClean="0"/>
                        <a:t> 버튼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2"/>
            <a:ext cx="7200000" cy="4500000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6858398" y="549557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122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비밀번호 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UI-C-1244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환경설정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022294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다음 버튼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2"/>
            <a:ext cx="7200000" cy="4500000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6871461" y="544985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98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비밀번호 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UI-C-1244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환경설정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820890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다음으로 넘어가기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2"/>
            <a:ext cx="7200000" cy="4500000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6845335" y="543679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09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61534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이메일 인증 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이메일 인증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332184"/>
              </p:ext>
            </p:extLst>
          </p:nvPr>
        </p:nvGraphicFramePr>
        <p:xfrm>
          <a:off x="8113394" y="1839255"/>
          <a:ext cx="3590926" cy="40005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시작페이지로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이메일 입력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이메일 형식 일치 여부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이메일 중복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이메일 중복 확인 창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인증코드 입력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인증코드</a:t>
                      </a:r>
                      <a:r>
                        <a:rPr lang="ko-KR" altLang="en-US" sz="1200" baseline="0" dirty="0" smtClean="0"/>
                        <a:t> 입력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smtClean="0"/>
                        <a:t>창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65224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5. </a:t>
                      </a:r>
                      <a:r>
                        <a:rPr lang="ko-KR" altLang="en-US" sz="1200" dirty="0" smtClean="0"/>
                        <a:t>인증코드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인증코드 일치 여부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55696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77779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2719585" y="3443489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십각형 6"/>
          <p:cNvSpPr/>
          <p:nvPr/>
        </p:nvSpPr>
        <p:spPr>
          <a:xfrm>
            <a:off x="5037750" y="3443489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5037362" y="395540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752119" y="201419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십각형 10"/>
          <p:cNvSpPr/>
          <p:nvPr/>
        </p:nvSpPr>
        <p:spPr>
          <a:xfrm>
            <a:off x="2719585" y="395540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228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082659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이메일 인증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398142"/>
              </p:ext>
            </p:extLst>
          </p:nvPr>
        </p:nvGraphicFramePr>
        <p:xfrm>
          <a:off x="1519860" y="1874183"/>
          <a:ext cx="9152280" cy="3291844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3712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2508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1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이메일 입력</a:t>
                      </a:r>
                      <a:r>
                        <a:rPr lang="en-US" altLang="ko-KR" sz="1100" dirty="0" smtClean="0"/>
                        <a:t>: YES</a:t>
                      </a:r>
                      <a:r>
                        <a:rPr lang="ko-KR" altLang="en-US" sz="1100" dirty="0" smtClean="0"/>
                        <a:t> 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effectLst/>
                        </a:rPr>
                        <a:t>이메일이 형식에 맞지 않음</a:t>
                      </a:r>
                    </a:p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ko-KR" altLang="en-US" sz="1100" baseline="0" dirty="0" smtClean="0">
                          <a:effectLst/>
                        </a:rPr>
                        <a:t> </a:t>
                      </a:r>
                      <a:r>
                        <a:rPr lang="en-US" altLang="ko-KR" sz="1100" baseline="0" dirty="0" smtClean="0">
                          <a:effectLst/>
                        </a:rPr>
                        <a:t>“</a:t>
                      </a:r>
                      <a:r>
                        <a:rPr lang="ko-KR" altLang="en-US" sz="1100" baseline="0" dirty="0" smtClean="0">
                          <a:effectLst/>
                        </a:rPr>
                        <a:t>잘못된 이메일 형식입니다</a:t>
                      </a:r>
                      <a:r>
                        <a:rPr lang="en-US" altLang="ko-KR" sz="1100" baseline="0" dirty="0" smtClean="0">
                          <a:effectLst/>
                        </a:rPr>
                        <a:t>” </a:t>
                      </a:r>
                      <a:r>
                        <a:rPr lang="ko-KR" altLang="en-US" sz="1100" baseline="0" dirty="0" smtClean="0">
                          <a:effectLst/>
                        </a:rPr>
                        <a:t>메시지 표시</a:t>
                      </a:r>
                      <a:endParaRPr lang="en-US" altLang="ko-KR" sz="1100" dirty="0" smtClean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2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이메일 입력</a:t>
                      </a:r>
                      <a:r>
                        <a:rPr lang="en-US" altLang="ko-KR" sz="1100" dirty="0" smtClean="0"/>
                        <a:t>: YES</a:t>
                      </a:r>
                      <a:r>
                        <a:rPr lang="ko-KR" altLang="en-US" sz="1100" dirty="0" smtClean="0"/>
                        <a:t> </a:t>
                      </a:r>
                      <a:endParaRPr lang="en-US" altLang="ko-KR" sz="1100" dirty="0" smtClean="0">
                        <a:effectLst/>
                      </a:endParaRPr>
                    </a:p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이미 가입된 이메일 입력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이미 가입된 이메일입니다 메시지 표시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3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입력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1100" dirty="0" smtClean="0"/>
                        <a:t>“</a:t>
                      </a:r>
                      <a:r>
                        <a:rPr lang="ko-KR" altLang="en-US" sz="1100" dirty="0" smtClean="0"/>
                        <a:t>이메일을 작성 바랍니다</a:t>
                      </a:r>
                      <a:r>
                        <a:rPr lang="en-US" altLang="ko-KR" sz="1100" dirty="0" smtClean="0"/>
                        <a:t>” </a:t>
                      </a:r>
                      <a:r>
                        <a:rPr lang="ko-KR" altLang="en-US" sz="1100" dirty="0" smtClean="0"/>
                        <a:t>라는 팝업 창 출력</a:t>
                      </a:r>
                      <a:endParaRPr lang="en-US" altLang="ko-KR" sz="1100" dirty="0" smtClean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4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인증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인증번호 입력 </a:t>
                      </a:r>
                      <a:r>
                        <a:rPr lang="en-US" altLang="ko-KR" sz="1100" dirty="0" smtClean="0">
                          <a:effectLst/>
                        </a:rPr>
                        <a:t>:</a:t>
                      </a:r>
                      <a:r>
                        <a:rPr lang="en-US" altLang="ko-KR" sz="1100" baseline="0" dirty="0" smtClean="0">
                          <a:effectLst/>
                        </a:rPr>
                        <a:t>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dirty="0" smtClean="0"/>
                        <a:t> “</a:t>
                      </a:r>
                      <a:r>
                        <a:rPr lang="ko-KR" altLang="en-US" sz="1100" dirty="0" smtClean="0"/>
                        <a:t>인증번호를 입력하세요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10068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5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인증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인증번호 입력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인증번호 불일치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dirty="0" smtClean="0"/>
                        <a:t> “</a:t>
                      </a:r>
                      <a:r>
                        <a:rPr lang="ko-KR" altLang="en-US" sz="1100" dirty="0" smtClean="0"/>
                        <a:t>인증번호가 일치하지 않습니다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865413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6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인증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인증번호 입력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입력 시간 제한 초과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“인증번호 입력 제한시간이 초과되었습니다 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91241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7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7880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95358"/>
              </p:ext>
            </p:extLst>
          </p:nvPr>
        </p:nvGraphicFramePr>
        <p:xfrm>
          <a:off x="358140" y="345599"/>
          <a:ext cx="11346180" cy="645001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34020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 가입 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768649"/>
              </p:ext>
            </p:extLst>
          </p:nvPr>
        </p:nvGraphicFramePr>
        <p:xfrm>
          <a:off x="8113394" y="1837293"/>
          <a:ext cx="3590926" cy="457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4172921512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600756955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38509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아이디</a:t>
                      </a:r>
                      <a:r>
                        <a:rPr lang="ko-KR" altLang="en-US" sz="1200" baseline="0" dirty="0" smtClean="0"/>
                        <a:t> 입력 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아이디 입력 창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64245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중복 확인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중복 확인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91973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비밀번호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대소문자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영어</a:t>
                      </a:r>
                      <a:r>
                        <a:rPr lang="en-US" altLang="ko-KR" sz="1200" baseline="0" dirty="0" smtClean="0"/>
                        <a:t>),</a:t>
                      </a:r>
                      <a:r>
                        <a:rPr lang="ko-KR" altLang="en-US" sz="1200" baseline="0" dirty="0" smtClean="0"/>
                        <a:t>숫자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조합 </a:t>
                      </a:r>
                      <a:r>
                        <a:rPr lang="en-US" altLang="ko-KR" sz="1200" baseline="0" dirty="0" smtClean="0"/>
                        <a:t>8</a:t>
                      </a:r>
                      <a:r>
                        <a:rPr lang="ko-KR" altLang="en-US" sz="1200" baseline="0" dirty="0" smtClean="0"/>
                        <a:t>자리 이상 입력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80456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비밀번호 확인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비밀번호 일치 여부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34619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5. </a:t>
                      </a:r>
                      <a:r>
                        <a:rPr lang="ko-KR" altLang="en-US" sz="1200" dirty="0" smtClean="0"/>
                        <a:t>가입 완료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올바른 데이터일 경우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로그인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37476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4907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en-US" altLang="ko-KR" sz="12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78393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2372"/>
            <a:ext cx="7200000" cy="4500000"/>
          </a:xfrm>
          <a:prstGeom prst="rect">
            <a:avLst/>
          </a:prstGeom>
        </p:spPr>
      </p:pic>
      <p:sp>
        <p:nvSpPr>
          <p:cNvPr id="10" name="십각형 9"/>
          <p:cNvSpPr/>
          <p:nvPr/>
        </p:nvSpPr>
        <p:spPr>
          <a:xfrm>
            <a:off x="2710793" y="491309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1" name="십각형 10"/>
          <p:cNvSpPr/>
          <p:nvPr/>
        </p:nvSpPr>
        <p:spPr>
          <a:xfrm>
            <a:off x="2710793" y="407398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3" name="십각형 12"/>
          <p:cNvSpPr/>
          <p:nvPr/>
        </p:nvSpPr>
        <p:spPr>
          <a:xfrm>
            <a:off x="2716361" y="314756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십각형 14"/>
          <p:cNvSpPr/>
          <p:nvPr/>
        </p:nvSpPr>
        <p:spPr>
          <a:xfrm>
            <a:off x="2710793" y="267102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십각형 16"/>
          <p:cNvSpPr/>
          <p:nvPr/>
        </p:nvSpPr>
        <p:spPr>
          <a:xfrm>
            <a:off x="4959782" y="2671019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006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657004"/>
              </p:ext>
            </p:extLst>
          </p:nvPr>
        </p:nvGraphicFramePr>
        <p:xfrm>
          <a:off x="1519860" y="1874183"/>
          <a:ext cx="10184460" cy="2221232"/>
        </p:xfrm>
        <a:graphic>
          <a:graphicData uri="http://schemas.openxmlformats.org/drawingml/2006/table">
            <a:tbl>
              <a:tblPr/>
              <a:tblGrid>
                <a:gridCol w="801668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83367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626477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729792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3192851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1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아이디 입력 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아이디어 </a:t>
                      </a:r>
                      <a:r>
                        <a:rPr lang="ko-KR" altLang="en-US" sz="1100" dirty="0" smtClean="0">
                          <a:effectLst/>
                        </a:rPr>
                        <a:t>확인 </a:t>
                      </a:r>
                      <a:r>
                        <a:rPr lang="en-US" altLang="ko-KR" sz="1100" dirty="0" smtClean="0">
                          <a:effectLst/>
                        </a:rPr>
                        <a:t>: </a:t>
                      </a:r>
                      <a:r>
                        <a:rPr lang="en-US" altLang="ko-KR" sz="1100" dirty="0" smtClean="0">
                          <a:effectLst/>
                        </a:rPr>
                        <a:t>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아이디가 등록이 되어 있는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/>
                        <a:t>- </a:t>
                      </a:r>
                      <a:r>
                        <a:rPr lang="en-US" altLang="ko-KR" sz="1100" dirty="0" smtClean="0"/>
                        <a:t>“</a:t>
                      </a:r>
                      <a:r>
                        <a:rPr lang="ko-KR" altLang="en-US" sz="1100" dirty="0" smtClean="0"/>
                        <a:t>이미</a:t>
                      </a:r>
                      <a:r>
                        <a:rPr lang="ko-KR" altLang="en-US" sz="1100" baseline="0" dirty="0" smtClean="0"/>
                        <a:t> 등록된 아이디 입니다</a:t>
                      </a:r>
                      <a:r>
                        <a:rPr lang="en-US" altLang="ko-KR" sz="1100" dirty="0" smtClean="0"/>
                        <a:t>” </a:t>
                      </a:r>
                      <a:r>
                        <a:rPr lang="ko-KR" altLang="en-US" sz="1100" dirty="0" smtClean="0"/>
                        <a:t>팝업 창을 비밀번호 확인 창 아래에 출력 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3777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2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아이디 입력 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아이디어 확인 </a:t>
                      </a:r>
                      <a:r>
                        <a:rPr lang="en-US" altLang="ko-KR" sz="1100" dirty="0" smtClean="0">
                          <a:effectLst/>
                        </a:rPr>
                        <a:t>:</a:t>
                      </a:r>
                      <a:r>
                        <a:rPr lang="ko-KR" altLang="en-US" sz="1100" baseline="0" dirty="0" smtClean="0">
                          <a:effectLst/>
                        </a:rPr>
                        <a:t> </a:t>
                      </a:r>
                      <a:r>
                        <a:rPr lang="en-US" altLang="ko-KR" sz="1100" baseline="0" dirty="0" smtClean="0">
                          <a:effectLst/>
                        </a:rPr>
                        <a:t>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/>
                        <a:t>- </a:t>
                      </a:r>
                      <a:r>
                        <a:rPr lang="en-US" altLang="ko-KR" sz="1100" dirty="0" smtClean="0"/>
                        <a:t>“</a:t>
                      </a:r>
                      <a:r>
                        <a:rPr lang="ko-KR" altLang="en-US" sz="1100" dirty="0" smtClean="0"/>
                        <a:t>아이디 중복 확인하세요 </a:t>
                      </a:r>
                      <a:r>
                        <a:rPr lang="en-US" altLang="ko-KR" sz="1100" dirty="0" smtClean="0"/>
                        <a:t>” </a:t>
                      </a:r>
                      <a:r>
                        <a:rPr lang="ko-KR" altLang="en-US" sz="1100" dirty="0" smtClean="0"/>
                        <a:t>팝업 창을 비밀번호 확인 창 아래에 출력 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3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비밀번호입력 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비밀번호 확인 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/>
                        <a:t>- “</a:t>
                      </a:r>
                      <a:r>
                        <a:rPr lang="ko-KR" altLang="en-US" sz="1100" dirty="0" smtClean="0"/>
                        <a:t>비밀번호를 한번 더 입력하세요</a:t>
                      </a:r>
                      <a:r>
                        <a:rPr lang="en-US" altLang="ko-KR" sz="1100" dirty="0" smtClean="0"/>
                        <a:t>” </a:t>
                      </a:r>
                      <a:r>
                        <a:rPr lang="ko-KR" altLang="en-US" sz="1100" dirty="0" smtClean="0"/>
                        <a:t>팝업 창을 비밀번호 확인 창 아래에 출력 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4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effectLst/>
                        </a:rPr>
                        <a:t>비밀번호입력 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비밀번호 확인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비밀번호가 일치하지 않는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- ”</a:t>
                      </a:r>
                      <a:r>
                        <a:rPr lang="ko-KR" altLang="en-US" sz="1100" dirty="0" smtClean="0"/>
                        <a:t>비밀번호를 일치하지않습니다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창을 비밀번호 확인 창 아래에 출력</a:t>
                      </a:r>
                      <a:endParaRPr lang="ko-KR" altLang="en-US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336934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91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55183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이메일 인증 성공 창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UI-A-1113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313333"/>
            <a:ext cx="5254560" cy="3284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54" y="2313333"/>
            <a:ext cx="5057366" cy="316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8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2723</Words>
  <Application>Microsoft Office PowerPoint</Application>
  <PresentationFormat>와이드스크린</PresentationFormat>
  <Paragraphs>979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9" baseType="lpstr">
      <vt:lpstr>맑은 고딕</vt:lpstr>
      <vt:lpstr>Arial</vt:lpstr>
      <vt:lpstr>Office 테마</vt:lpstr>
      <vt:lpstr>화면 정의서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정의서</dc:title>
  <dc:creator>multicampus</dc:creator>
  <cp:lastModifiedBy>multicampus</cp:lastModifiedBy>
  <cp:revision>121</cp:revision>
  <dcterms:created xsi:type="dcterms:W3CDTF">2020-12-22T01:47:24Z</dcterms:created>
  <dcterms:modified xsi:type="dcterms:W3CDTF">2021-03-19T14:47:12Z</dcterms:modified>
</cp:coreProperties>
</file>